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97" r:id="rId6"/>
    <p:sldId id="287" r:id="rId7"/>
    <p:sldId id="289" r:id="rId8"/>
    <p:sldId id="290" r:id="rId9"/>
    <p:sldId id="291" r:id="rId10"/>
    <p:sldId id="292" r:id="rId11"/>
    <p:sldId id="262" r:id="rId12"/>
    <p:sldId id="274" r:id="rId13"/>
    <p:sldId id="295" r:id="rId14"/>
    <p:sldId id="286" r:id="rId15"/>
    <p:sldId id="296" r:id="rId16"/>
    <p:sldId id="271" r:id="rId17"/>
    <p:sldId id="275" r:id="rId18"/>
    <p:sldId id="270" r:id="rId19"/>
    <p:sldId id="276" r:id="rId20"/>
    <p:sldId id="269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2FF"/>
    <a:srgbClr val="FC4D2A"/>
    <a:srgbClr val="6EF0AD"/>
    <a:srgbClr val="2FA599"/>
    <a:srgbClr val="358A3C"/>
    <a:srgbClr val="30A99C"/>
    <a:srgbClr val="368E3E"/>
    <a:srgbClr val="E3401F"/>
    <a:srgbClr val="1C2F69"/>
    <a:srgbClr val="FF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3" autoAdjust="0"/>
    <p:restoredTop sz="78114" autoAdjust="0"/>
  </p:normalViewPr>
  <p:slideViewPr>
    <p:cSldViewPr>
      <p:cViewPr varScale="1">
        <p:scale>
          <a:sx n="58" d="100"/>
          <a:sy n="58" d="100"/>
        </p:scale>
        <p:origin x="480" y="78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1E487-02EC-404D-A72C-2CA359221A11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DA094-6892-491D-A690-85DF49DD1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05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6</a:t>
            </a:r>
            <a:r>
              <a:rPr lang="ko-KR" altLang="en-US" dirty="0" smtClean="0"/>
              <a:t>팀 </a:t>
            </a:r>
            <a:r>
              <a:rPr lang="ko-KR" altLang="en-US" dirty="0" err="1" smtClean="0"/>
              <a:t>거자필반의</a:t>
            </a:r>
            <a:r>
              <a:rPr lang="ko-KR" altLang="en-US" dirty="0" smtClean="0"/>
              <a:t> 자율프로젝트 최종발표를 맡은 </a:t>
            </a:r>
            <a:r>
              <a:rPr lang="ko-KR" altLang="en-US" dirty="0" err="1" smtClean="0"/>
              <a:t>구민진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66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세번째 </a:t>
            </a:r>
            <a:r>
              <a:rPr lang="ko-KR" altLang="en-US" dirty="0" err="1" smtClean="0"/>
              <a:t>원격수업</a:t>
            </a:r>
            <a:r>
              <a:rPr lang="ko-KR" altLang="en-US" dirty="0" smtClean="0"/>
              <a:t> 진행 중에도 수업 태도에 따른 지도에서 어려움을 겪으며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실질적으로 </a:t>
            </a:r>
            <a:r>
              <a:rPr lang="ko-KR" altLang="en-US" dirty="0" err="1" smtClean="0"/>
              <a:t>수업태도를</a:t>
            </a:r>
            <a:r>
              <a:rPr lang="ko-KR" altLang="en-US" dirty="0" smtClean="0"/>
              <a:t> 관리할 수 있는 교육 화상 플랫폼의 부재가 크다는 점을 알 </a:t>
            </a:r>
            <a:r>
              <a:rPr lang="ko-KR" altLang="en-US" dirty="0" err="1" smtClean="0"/>
              <a:t>수있습니다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</a:t>
            </a:r>
            <a:r>
              <a:rPr lang="ko-KR" altLang="en-US" baseline="0" dirty="0" smtClean="0"/>
              <a:t> 현황을 분석해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화상회의 서비스와 차별화된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만들게 되었습니다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1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주요기능에는 </a:t>
            </a:r>
            <a:r>
              <a:rPr lang="ko-KR" altLang="en-US" dirty="0" err="1" smtClean="0"/>
              <a:t>출결관리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학습태도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학습데이터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네가지</a:t>
            </a:r>
            <a:r>
              <a:rPr lang="ko-KR" altLang="en-US" baseline="0" dirty="0" smtClean="0"/>
              <a:t> 기능으로 나눌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3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기능들을 시연으로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75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다음은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차별점입니다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플랫폼과 다르게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청강자의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수업 태도를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판별해서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수업태도를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관리할 수 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판별한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태도중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딴짓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자리비움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졸음 행동이 지속적으로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반복되게되면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수강생과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강의자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모두에게 알림을 줄 수 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마지막으로 이러한 학습태도를 도표를 통해 시각적으로 보여줌으로써 비교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분석이 가능합니다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92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청강자들은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평가지표를 통해 자신의 학습태도를 되돌아보고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자기주적인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학습을 증진시킬 수 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강의자의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개개인 수업태도 관리를 해야하는 부담감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감소가 되고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오프라인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 대비 상대적으로 획일성이 띄는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원격수업에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대한 해답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제시함으로써 비대면 교육의 평가기준의 변화가 생길 것이라고 기대됩니다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6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다음인 </a:t>
            </a:r>
            <a:r>
              <a:rPr lang="ko-KR" altLang="en-US" dirty="0" err="1" smtClean="0"/>
              <a:t>기술스택입니다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2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vuejs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백엔드에는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springboot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를 이용한 얼굴 인식 서버는 </a:t>
            </a:r>
            <a:r>
              <a:rPr lang="en-US" altLang="ko-KR" dirty="0" err="1" smtClean="0"/>
              <a:t>FastAPI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데이터베이스는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redis</a:t>
            </a:r>
            <a:r>
              <a:rPr lang="ko-KR" altLang="en-US" dirty="0" smtClean="0"/>
              <a:t>를 이용해서 로그인 </a:t>
            </a:r>
            <a:r>
              <a:rPr lang="ko-KR" altLang="en-US" dirty="0" err="1" smtClean="0"/>
              <a:t>세션관리를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err="1" smtClean="0"/>
              <a:t>rabbitMQ</a:t>
            </a:r>
            <a:r>
              <a:rPr lang="ko-KR" altLang="en-US" dirty="0" smtClean="0"/>
              <a:t>를 사용해서 사용자와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으로 연결 후 실시간으로 알림을 보낼 수 있도록 구현했습니다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모든 서버를 각기 다른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컨테이너로 자동 배포를 위해 </a:t>
            </a:r>
            <a:r>
              <a:rPr lang="ko-KR" altLang="en-US" dirty="0" err="1" smtClean="0"/>
              <a:t>젠킨스를</a:t>
            </a:r>
            <a:r>
              <a:rPr lang="ko-KR" altLang="en-US" dirty="0" smtClean="0"/>
              <a:t> 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활용하고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팀원소개입니</a:t>
            </a:r>
            <a:r>
              <a:rPr lang="ko-KR" altLang="en-US" dirty="0" err="1" smtClean="0"/>
              <a:t>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54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저를 포함하여 </a:t>
            </a:r>
            <a:r>
              <a:rPr lang="ko-KR" altLang="en-US" dirty="0" err="1" smtClean="0"/>
              <a:t>김두상</a:t>
            </a:r>
            <a:r>
              <a:rPr lang="ko-KR" altLang="en-US" dirty="0" smtClean="0"/>
              <a:t> 팀원과 </a:t>
            </a:r>
            <a:r>
              <a:rPr lang="ko-KR" altLang="en-US" dirty="0" err="1" smtClean="0"/>
              <a:t>현진혁팀</a:t>
            </a:r>
            <a:r>
              <a:rPr lang="ko-KR" altLang="en-US" dirty="0" err="1" smtClean="0"/>
              <a:t>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이렇게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명과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윤예준 팀원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이혜지</a:t>
            </a:r>
            <a:r>
              <a:rPr lang="ko-KR" altLang="en-US" dirty="0" smtClean="0"/>
              <a:t> 팀원으로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프론트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명으로 구성되어있습니다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발표순서는</a:t>
            </a:r>
            <a:r>
              <a:rPr lang="ko-KR" altLang="en-US" dirty="0" smtClean="0"/>
              <a:t> 프로젝트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</a:t>
            </a:r>
            <a:r>
              <a:rPr lang="ko-KR" altLang="en-US" baseline="0" dirty="0" smtClean="0"/>
              <a:t> 소개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기술 스택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팀원 소개 순서로 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6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기획입니다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7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6</a:t>
            </a:r>
            <a:r>
              <a:rPr lang="ko-KR" altLang="en-US" dirty="0" smtClean="0"/>
              <a:t>팀의 </a:t>
            </a:r>
            <a:r>
              <a:rPr lang="en-US" altLang="ko-KR" dirty="0" smtClean="0"/>
              <a:t>UCC</a:t>
            </a:r>
            <a:r>
              <a:rPr lang="ko-KR" altLang="en-US" dirty="0" smtClean="0"/>
              <a:t>먼저 보고 갈까요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재밋게보셨나요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4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 그럼 출결 및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기반 학습태도를 관리할 수 있는 화상 수업 플랫폼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일름</a:t>
            </a:r>
            <a:r>
              <a:rPr lang="ko-KR" altLang="en-US" baseline="0" dirty="0" smtClean="0"/>
              <a:t> 서비스에 대해 알아볼까요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1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코로나로인해 일상생활에 많은 부분이 바뀌었습니다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여가 생활은 물론 교육에도 많은 영향을 끼치게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과정도 오프라인에서 온라인으로 전환된 것처럼</a:t>
            </a:r>
            <a:endParaRPr lang="en-US" altLang="ko-KR" dirty="0" smtClean="0"/>
          </a:p>
          <a:p>
            <a:r>
              <a:rPr lang="ko-KR" altLang="en-US" baseline="0" dirty="0" smtClean="0"/>
              <a:t>온라인 </a:t>
            </a:r>
            <a:r>
              <a:rPr lang="ko-KR" altLang="en-US" baseline="0" dirty="0" smtClean="0"/>
              <a:t>강의의 활성화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가상 교실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학교 활동의 가상화까지 많은 변화가 생겼습니다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9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온라인 교육이 확대되면서 학생들은 단 방향 플랫폼인 </a:t>
            </a:r>
            <a:r>
              <a:rPr lang="en-US" altLang="ko-KR" dirty="0" err="1" smtClean="0"/>
              <a:t>ebs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온라인클래스</a:t>
            </a:r>
            <a:r>
              <a:rPr lang="en-US" altLang="ko-KR" dirty="0" smtClean="0"/>
              <a:t>, e</a:t>
            </a:r>
            <a:r>
              <a:rPr lang="ko-KR" altLang="en-US" dirty="0" err="1" smtClean="0"/>
              <a:t>학습터를</a:t>
            </a:r>
            <a:r>
              <a:rPr lang="ko-KR" altLang="en-US" dirty="0" smtClean="0"/>
              <a:t> 통해 공부를 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또 서로 소통하면서 강의를 들을 수 있는 웹 엑스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구글밋을</a:t>
            </a:r>
            <a:r>
              <a:rPr lang="ko-KR" altLang="en-US" dirty="0" smtClean="0"/>
              <a:t> 통해 강의를 듣기도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이런 변화를 통해 나타나는 문제점들이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6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교육학술정보원 자료에 따르면 이런 온라인수업의 실시로 인해 학생 간의 학습 수준 차이가 커졌다고 인식한다는 교사들의 설문조사를 볼 수 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 확대되는 </a:t>
            </a:r>
            <a:r>
              <a:rPr lang="ko-KR" altLang="en-US" dirty="0" err="1" smtClean="0"/>
              <a:t>교육격차에</a:t>
            </a:r>
            <a:r>
              <a:rPr lang="ko-KR" altLang="en-US" dirty="0" smtClean="0"/>
              <a:t> 대해 해소방안을 모색할 필요가 있다고 여겼습니다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온라인수업의 문제는 교수와 학생간의 소통 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환경에 따른 집중 저하가 </a:t>
            </a:r>
            <a:r>
              <a:rPr lang="ko-KR" altLang="en-US" dirty="0" err="1" smtClean="0"/>
              <a:t>발생하게됩니다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양질의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실시간 쌍방향수업의 도입이 필요하다는 점과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DA094-6892-491D-A690-85DF49DD15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4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8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17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781" y="5122891"/>
            <a:ext cx="2362200" cy="1537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76199" y="3494824"/>
            <a:ext cx="16840200" cy="12676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200" kern="0" spc="-3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자율프로젝트 </a:t>
            </a:r>
            <a:r>
              <a:rPr lang="ko-KR" altLang="en-US" sz="8200" kern="0" spc="-300" dirty="0" err="1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최종발표</a:t>
            </a:r>
            <a:r>
              <a:rPr lang="ko-KR" altLang="en-US" sz="8200" kern="0" spc="-3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    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5646585"/>
            <a:ext cx="3170741" cy="889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800" kern="0" spc="-200" dirty="0" err="1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프로젝트명</a:t>
            </a:r>
            <a:r>
              <a:rPr lang="ko-KR" altLang="en-US" sz="4800" kern="0" spc="-200" dirty="0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 </a:t>
            </a:r>
            <a:r>
              <a:rPr lang="en-US" altLang="ko-KR" sz="4800" kern="0" spc="-200" dirty="0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: 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2073" y="8434018"/>
            <a:ext cx="7669434" cy="15122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3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팀명</a:t>
            </a:r>
            <a:r>
              <a:rPr lang="ko-KR" altLang="en-US" sz="3300" kern="0" spc="-1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 </a:t>
            </a:r>
            <a:r>
              <a:rPr lang="en-US" altLang="ko-KR" sz="3300" kern="0" spc="-1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: </a:t>
            </a:r>
            <a:r>
              <a:rPr lang="ko-KR" altLang="en-US" sz="33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거자필반</a:t>
            </a:r>
            <a:endParaRPr lang="en-US" altLang="ko-KR" sz="3300" kern="0" spc="-100" dirty="0" smtClean="0">
              <a:solidFill>
                <a:srgbClr val="1C2F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Bold" pitchFamily="34" charset="0"/>
            </a:endParaRPr>
          </a:p>
          <a:p>
            <a:pPr algn="ctr"/>
            <a:endParaRPr lang="en-US" altLang="ko-KR" sz="1000" kern="0" spc="-100" dirty="0" smtClean="0">
              <a:solidFill>
                <a:srgbClr val="1C2F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8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구민진</a:t>
            </a:r>
            <a:r>
              <a:rPr lang="en-US" altLang="ko-KR" sz="2800" kern="0" spc="-1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김두상</a:t>
            </a:r>
            <a:r>
              <a:rPr lang="en-US" altLang="ko-KR" sz="2800" kern="0" spc="-100" dirty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kern="0" spc="-1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윤예준</a:t>
            </a:r>
            <a:r>
              <a:rPr lang="en-US" altLang="ko-KR" sz="2800" kern="0" spc="-100" dirty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이혜지</a:t>
            </a:r>
            <a:r>
              <a:rPr lang="en-US" altLang="ko-KR" sz="2800" kern="0" spc="-100" dirty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kern="0" spc="-100" dirty="0" err="1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현진혁</a:t>
            </a:r>
            <a:endParaRPr 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3758284" y="5841624"/>
            <a:ext cx="5385716" cy="448458"/>
            <a:chOff x="3758284" y="5785045"/>
            <a:chExt cx="383503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8284" y="5785045"/>
              <a:ext cx="3835031" cy="493714"/>
            </a:xfrm>
            <a:prstGeom prst="rect">
              <a:avLst/>
            </a:prstGeom>
          </p:spPr>
        </p:pic>
      </p:grpSp>
      <p:grpSp>
        <p:nvGrpSpPr>
          <p:cNvPr id="17" name="그룹 1005"/>
          <p:cNvGrpSpPr/>
          <p:nvPr/>
        </p:nvGrpSpPr>
        <p:grpSpPr>
          <a:xfrm>
            <a:off x="14889358" y="5293242"/>
            <a:ext cx="2189901" cy="1093822"/>
            <a:chOff x="15697417" y="5423848"/>
            <a:chExt cx="2189901" cy="1093822"/>
          </a:xfrm>
        </p:grpSpPr>
        <p:pic>
          <p:nvPicPr>
            <p:cNvPr id="18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7417" y="5423848"/>
              <a:ext cx="2189901" cy="1093822"/>
            </a:xfrm>
            <a:prstGeom prst="rect">
              <a:avLst/>
            </a:prstGeom>
          </p:spPr>
        </p:pic>
      </p:grpSp>
      <p:pic>
        <p:nvPicPr>
          <p:cNvPr id="19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6830" y="5795180"/>
            <a:ext cx="1486185" cy="36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44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6090" y="2307156"/>
            <a:ext cx="7472555" cy="44365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46090" y="2391181"/>
            <a:ext cx="747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현황분석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833573" y="7433978"/>
            <a:ext cx="7387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수업태도를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관리할 수 있는</a:t>
            </a:r>
            <a:endParaRPr lang="en-US" altLang="ko-KR" sz="36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화상플랫폼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부재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1005"/>
          <p:cNvGrpSpPr/>
          <p:nvPr/>
        </p:nvGrpSpPr>
        <p:grpSpPr>
          <a:xfrm>
            <a:off x="9833573" y="6776132"/>
            <a:ext cx="642398" cy="581466"/>
            <a:chOff x="10577763" y="7035431"/>
            <a:chExt cx="642398" cy="581466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763" y="7035431"/>
              <a:ext cx="642398" cy="581466"/>
            </a:xfrm>
            <a:prstGeom prst="rect">
              <a:avLst/>
            </a:prstGeom>
          </p:spPr>
        </p:pic>
      </p:grpSp>
      <p:grpSp>
        <p:nvGrpSpPr>
          <p:cNvPr id="60" name="그룹 1006"/>
          <p:cNvGrpSpPr/>
          <p:nvPr/>
        </p:nvGrpSpPr>
        <p:grpSpPr>
          <a:xfrm>
            <a:off x="16578802" y="8267961"/>
            <a:ext cx="642398" cy="581466"/>
            <a:chOff x="16947804" y="8873499"/>
            <a:chExt cx="642398" cy="581466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7804" y="8873499"/>
              <a:ext cx="642398" cy="581466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0096501" y="3429204"/>
            <a:ext cx="674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원격수업진행 애로사항</a:t>
            </a:r>
            <a:endParaRPr lang="en-US" altLang="ko-KR" sz="2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1005"/>
          <p:cNvGrpSpPr/>
          <p:nvPr/>
        </p:nvGrpSpPr>
        <p:grpSpPr>
          <a:xfrm>
            <a:off x="1981200" y="-272350"/>
            <a:ext cx="7620000" cy="12020230"/>
            <a:chOff x="1910529" y="-2046426"/>
            <a:chExt cx="9521046" cy="15019048"/>
          </a:xfrm>
        </p:grpSpPr>
        <p:pic>
          <p:nvPicPr>
            <p:cNvPr id="38" name="Object 20"/>
            <p:cNvPicPr>
              <a:picLocks noChangeAspect="1"/>
            </p:cNvPicPr>
            <p:nvPr/>
          </p:nvPicPr>
          <p:blipFill rotWithShape="1">
            <a:blip r:embed="rId8" cstate="print"/>
            <a:srcRect l="23618" r="21873"/>
            <a:stretch/>
          </p:blipFill>
          <p:spPr>
            <a:xfrm>
              <a:off x="1910529" y="-2046426"/>
              <a:ext cx="9521046" cy="15019048"/>
            </a:xfrm>
            <a:prstGeom prst="rect">
              <a:avLst/>
            </a:prstGeom>
          </p:spPr>
        </p:pic>
        <p:pic>
          <p:nvPicPr>
            <p:cNvPr id="39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4285" y="1592976"/>
              <a:ext cx="8730816" cy="750728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2207268" y="2781300"/>
            <a:ext cx="3881634" cy="8637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833574" y="4171771"/>
            <a:ext cx="7273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3200" b="1" dirty="0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 태도 등 지도 어려움</a:t>
            </a:r>
            <a:r>
              <a:rPr lang="en-US" altLang="ko-KR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</a:p>
          <a:p>
            <a:pPr algn="ctr"/>
            <a:r>
              <a:rPr lang="ko-KR" altLang="en-US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많은 </a:t>
            </a:r>
            <a:r>
              <a:rPr lang="ko-KR" altLang="en-US" sz="32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비중차지</a:t>
            </a:r>
            <a:endParaRPr lang="en-US" altLang="ko-KR" sz="3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64" name="그룹 63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rgbClr val="FFB35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7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8202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8202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819400" y="3314700"/>
            <a:ext cx="12572999" cy="3750314"/>
            <a:chOff x="2819400" y="3314700"/>
            <a:chExt cx="12572999" cy="3750314"/>
          </a:xfrm>
        </p:grpSpPr>
        <p:sp>
          <p:nvSpPr>
            <p:cNvPr id="13" name="Object 5"/>
            <p:cNvSpPr txBox="1"/>
            <p:nvPr/>
          </p:nvSpPr>
          <p:spPr>
            <a:xfrm>
              <a:off x="9067798" y="4381500"/>
              <a:ext cx="6324601" cy="8774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5300" kern="0" spc="-500" dirty="0" smtClean="0">
                  <a:solidFill>
                    <a:srgbClr val="2FA5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G마켓 산스 Bold" pitchFamily="34" charset="0"/>
                </a:rPr>
                <a:t>서비스 소개</a:t>
              </a:r>
              <a:endParaRPr lang="en-US" dirty="0">
                <a:solidFill>
                  <a:srgbClr val="2FA5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819400" y="3314700"/>
              <a:ext cx="6248400" cy="3750314"/>
              <a:chOff x="2819400" y="3590751"/>
              <a:chExt cx="6248400" cy="3750314"/>
            </a:xfrm>
          </p:grpSpPr>
          <p:sp>
            <p:nvSpPr>
              <p:cNvPr id="15" name="Object 6"/>
              <p:cNvSpPr txBox="1"/>
              <p:nvPr/>
            </p:nvSpPr>
            <p:spPr>
              <a:xfrm>
                <a:off x="2819400" y="3590751"/>
                <a:ext cx="6248399" cy="1092123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4800" kern="0" spc="-2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" name="Object 7"/>
              <p:cNvSpPr txBox="1"/>
              <p:nvPr/>
            </p:nvSpPr>
            <p:spPr>
              <a:xfrm>
                <a:off x="2819400" y="4234009"/>
                <a:ext cx="6248400" cy="310705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3600" kern="0" spc="-5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02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서비스 소개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1000" y="342900"/>
            <a:ext cx="891428" cy="1051271"/>
            <a:chOff x="6069136" y="5121482"/>
            <a:chExt cx="891428" cy="1051271"/>
          </a:xfrm>
        </p:grpSpPr>
        <p:grpSp>
          <p:nvGrpSpPr>
            <p:cNvPr id="34" name="그룹 1003"/>
            <p:cNvGrpSpPr/>
            <p:nvPr/>
          </p:nvGrpSpPr>
          <p:grpSpPr>
            <a:xfrm>
              <a:off x="6083342" y="5121482"/>
              <a:ext cx="877222" cy="1051271"/>
              <a:chOff x="6083341" y="3437184"/>
              <a:chExt cx="2282669" cy="2735570"/>
            </a:xfrm>
          </p:grpSpPr>
          <p:pic>
            <p:nvPicPr>
              <p:cNvPr id="40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83341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069136" y="5471466"/>
              <a:ext cx="877222" cy="701287"/>
              <a:chOff x="2246977" y="4347896"/>
              <a:chExt cx="2282669" cy="1824858"/>
            </a:xfrm>
          </p:grpSpPr>
          <p:sp>
            <p:nvSpPr>
              <p:cNvPr id="3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02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-4086" y="1751775"/>
            <a:ext cx="1909086" cy="2808951"/>
            <a:chOff x="-4086" y="1751775"/>
            <a:chExt cx="1909086" cy="2808951"/>
          </a:xfrm>
        </p:grpSpPr>
        <p:grpSp>
          <p:nvGrpSpPr>
            <p:cNvPr id="41" name="그룹 40"/>
            <p:cNvGrpSpPr/>
            <p:nvPr/>
          </p:nvGrpSpPr>
          <p:grpSpPr>
            <a:xfrm>
              <a:off x="0" y="1751775"/>
              <a:ext cx="1905000" cy="2050434"/>
              <a:chOff x="0" y="1751775"/>
              <a:chExt cx="1905000" cy="205043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0" y="1751775"/>
                <a:ext cx="19050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기능 소개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0" y="2510292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0" y="326880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차별점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-4086" y="4027326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 효과</a:t>
              </a:r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001"/>
          <p:cNvGrpSpPr/>
          <p:nvPr/>
        </p:nvGrpSpPr>
        <p:grpSpPr>
          <a:xfrm>
            <a:off x="3670648" y="2494019"/>
            <a:ext cx="3810000" cy="2616379"/>
            <a:chOff x="1400744" y="2673960"/>
            <a:chExt cx="2558872" cy="2129801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0744" y="2673960"/>
              <a:ext cx="2558872" cy="2129801"/>
            </a:xfrm>
            <a:prstGeom prst="rect">
              <a:avLst/>
            </a:prstGeom>
          </p:spPr>
        </p:pic>
      </p:grpSp>
      <p:sp>
        <p:nvSpPr>
          <p:cNvPr id="22" name="Object 14"/>
          <p:cNvSpPr txBox="1"/>
          <p:nvPr/>
        </p:nvSpPr>
        <p:spPr>
          <a:xfrm>
            <a:off x="3687251" y="3832493"/>
            <a:ext cx="3726427" cy="549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err="1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출결관리</a:t>
            </a:r>
            <a:endParaRPr 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11049000" y="2521476"/>
            <a:ext cx="3810000" cy="2616379"/>
            <a:chOff x="9361491" y="2673960"/>
            <a:chExt cx="2558872" cy="2129801"/>
          </a:xfrm>
        </p:grpSpPr>
        <p:pic>
          <p:nvPicPr>
            <p:cNvPr id="24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1491" y="2673960"/>
              <a:ext cx="2558872" cy="2129801"/>
            </a:xfrm>
            <a:prstGeom prst="rect">
              <a:avLst/>
            </a:prstGeom>
          </p:spPr>
        </p:pic>
      </p:grpSp>
      <p:sp>
        <p:nvSpPr>
          <p:cNvPr id="25" name="Object 20"/>
          <p:cNvSpPr txBox="1"/>
          <p:nvPr/>
        </p:nvSpPr>
        <p:spPr>
          <a:xfrm>
            <a:off x="11304315" y="3619500"/>
            <a:ext cx="3155343" cy="772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실시간</a:t>
            </a:r>
            <a:endParaRPr lang="en-US" altLang="ko-KR" sz="2800" kern="0" spc="-100" dirty="0" smtClean="0">
              <a:solidFill>
                <a:srgbClr val="2FA5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800" kern="0" spc="-1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학습태도관리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1005"/>
          <p:cNvGrpSpPr/>
          <p:nvPr/>
        </p:nvGrpSpPr>
        <p:grpSpPr>
          <a:xfrm>
            <a:off x="3659762" y="6667500"/>
            <a:ext cx="3810000" cy="2616379"/>
            <a:chOff x="1429172" y="6156522"/>
            <a:chExt cx="2558872" cy="2129801"/>
          </a:xfrm>
        </p:grpSpPr>
        <p:pic>
          <p:nvPicPr>
            <p:cNvPr id="27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172" y="6156522"/>
              <a:ext cx="2558872" cy="2129801"/>
            </a:xfrm>
            <a:prstGeom prst="rect">
              <a:avLst/>
            </a:prstGeom>
          </p:spPr>
        </p:pic>
      </p:grpSp>
      <p:sp>
        <p:nvSpPr>
          <p:cNvPr id="28" name="Object 24"/>
          <p:cNvSpPr txBox="1"/>
          <p:nvPr/>
        </p:nvSpPr>
        <p:spPr>
          <a:xfrm>
            <a:off x="3806722" y="8028491"/>
            <a:ext cx="3482903" cy="772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smtClean="0">
                <a:solidFill>
                  <a:srgbClr val="358A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참여도</a:t>
            </a:r>
            <a:endParaRPr 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1006"/>
          <p:cNvGrpSpPr/>
          <p:nvPr/>
        </p:nvGrpSpPr>
        <p:grpSpPr>
          <a:xfrm>
            <a:off x="11049000" y="6662882"/>
            <a:ext cx="3810000" cy="2616379"/>
            <a:chOff x="9389919" y="6156522"/>
            <a:chExt cx="2558872" cy="2129801"/>
          </a:xfrm>
        </p:grpSpPr>
        <p:pic>
          <p:nvPicPr>
            <p:cNvPr id="30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9919" y="6156522"/>
              <a:ext cx="2558872" cy="2129801"/>
            </a:xfrm>
            <a:prstGeom prst="rect">
              <a:avLst/>
            </a:prstGeom>
          </p:spPr>
        </p:pic>
      </p:grpSp>
      <p:sp>
        <p:nvSpPr>
          <p:cNvPr id="31" name="Object 28"/>
          <p:cNvSpPr txBox="1"/>
          <p:nvPr/>
        </p:nvSpPr>
        <p:spPr>
          <a:xfrm>
            <a:off x="11353800" y="8028491"/>
            <a:ext cx="3155343" cy="772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err="1" smtClean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학습데이터</a:t>
            </a:r>
            <a:endParaRPr 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3729139" y="1780091"/>
            <a:ext cx="3679812" cy="772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-100" dirty="0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20"/>
          <p:cNvSpPr txBox="1"/>
          <p:nvPr/>
        </p:nvSpPr>
        <p:spPr>
          <a:xfrm>
            <a:off x="11343127" y="1714500"/>
            <a:ext cx="3155343" cy="7409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400" kern="0" spc="-1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02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Object 24"/>
          <p:cNvSpPr txBox="1"/>
          <p:nvPr/>
        </p:nvSpPr>
        <p:spPr>
          <a:xfrm>
            <a:off x="3806722" y="5894891"/>
            <a:ext cx="3482903" cy="772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-100" dirty="0" smtClean="0">
                <a:solidFill>
                  <a:srgbClr val="358A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03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1343127" y="5891947"/>
            <a:ext cx="3155343" cy="70536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400" kern="0" spc="-100" dirty="0" smtClean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04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7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서비스 소개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1000" y="342900"/>
            <a:ext cx="891428" cy="1051271"/>
            <a:chOff x="6069136" y="5121482"/>
            <a:chExt cx="891428" cy="1051271"/>
          </a:xfrm>
        </p:grpSpPr>
        <p:grpSp>
          <p:nvGrpSpPr>
            <p:cNvPr id="34" name="그룹 1003"/>
            <p:cNvGrpSpPr/>
            <p:nvPr/>
          </p:nvGrpSpPr>
          <p:grpSpPr>
            <a:xfrm>
              <a:off x="6083342" y="5121482"/>
              <a:ext cx="877222" cy="1051271"/>
              <a:chOff x="6083341" y="3437184"/>
              <a:chExt cx="2282669" cy="2735570"/>
            </a:xfrm>
          </p:grpSpPr>
          <p:pic>
            <p:nvPicPr>
              <p:cNvPr id="40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83341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069136" y="5471466"/>
              <a:ext cx="877222" cy="701287"/>
              <a:chOff x="2246977" y="4347896"/>
              <a:chExt cx="2282669" cy="1824858"/>
            </a:xfrm>
          </p:grpSpPr>
          <p:sp>
            <p:nvSpPr>
              <p:cNvPr id="3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02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-4086" y="1751775"/>
            <a:ext cx="1909086" cy="2808951"/>
            <a:chOff x="-4086" y="1751775"/>
            <a:chExt cx="1909086" cy="2808951"/>
          </a:xfrm>
        </p:grpSpPr>
        <p:grpSp>
          <p:nvGrpSpPr>
            <p:cNvPr id="41" name="그룹 40"/>
            <p:cNvGrpSpPr/>
            <p:nvPr/>
          </p:nvGrpSpPr>
          <p:grpSpPr>
            <a:xfrm>
              <a:off x="0" y="1751775"/>
              <a:ext cx="1905000" cy="2050434"/>
              <a:chOff x="0" y="1751775"/>
              <a:chExt cx="1905000" cy="205043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0" y="1751775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기능 소개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0" y="2510292"/>
                <a:ext cx="19050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0" y="326880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차별점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-4086" y="4027326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 효과</a:t>
              </a:r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10292"/>
            <a:ext cx="13411200" cy="6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서비스 소개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1000" y="342900"/>
            <a:ext cx="891428" cy="1051271"/>
            <a:chOff x="6069136" y="5121482"/>
            <a:chExt cx="891428" cy="1051271"/>
          </a:xfrm>
        </p:grpSpPr>
        <p:grpSp>
          <p:nvGrpSpPr>
            <p:cNvPr id="34" name="그룹 1003"/>
            <p:cNvGrpSpPr/>
            <p:nvPr/>
          </p:nvGrpSpPr>
          <p:grpSpPr>
            <a:xfrm>
              <a:off x="6083342" y="5121482"/>
              <a:ext cx="877222" cy="1051271"/>
              <a:chOff x="6083341" y="3437184"/>
              <a:chExt cx="2282669" cy="2735570"/>
            </a:xfrm>
          </p:grpSpPr>
          <p:pic>
            <p:nvPicPr>
              <p:cNvPr id="40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83341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069136" y="5471466"/>
              <a:ext cx="877222" cy="701287"/>
              <a:chOff x="2246977" y="4347896"/>
              <a:chExt cx="2282669" cy="1824858"/>
            </a:xfrm>
          </p:grpSpPr>
          <p:sp>
            <p:nvSpPr>
              <p:cNvPr id="3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02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-4086" y="1751775"/>
            <a:ext cx="1909086" cy="2808951"/>
            <a:chOff x="-4086" y="1751775"/>
            <a:chExt cx="1909086" cy="2808951"/>
          </a:xfrm>
        </p:grpSpPr>
        <p:grpSp>
          <p:nvGrpSpPr>
            <p:cNvPr id="41" name="그룹 40"/>
            <p:cNvGrpSpPr/>
            <p:nvPr/>
          </p:nvGrpSpPr>
          <p:grpSpPr>
            <a:xfrm>
              <a:off x="0" y="1751775"/>
              <a:ext cx="1905000" cy="2050434"/>
              <a:chOff x="0" y="1751775"/>
              <a:chExt cx="1905000" cy="205043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0" y="1751775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기능 소개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0" y="2510292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0" y="3268809"/>
                <a:ext cx="19050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차별점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-4086" y="4027326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 효과</a:t>
              </a:r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" name="그룹 1004"/>
          <p:cNvGrpSpPr/>
          <p:nvPr/>
        </p:nvGrpSpPr>
        <p:grpSpPr>
          <a:xfrm>
            <a:off x="2450683" y="5773212"/>
            <a:ext cx="14255412" cy="199632"/>
            <a:chOff x="2450683" y="5773212"/>
            <a:chExt cx="14255412" cy="199632"/>
          </a:xfrm>
        </p:grpSpPr>
        <p:pic>
          <p:nvPicPr>
            <p:cNvPr id="3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683" y="5773212"/>
              <a:ext cx="14255412" cy="199632"/>
            </a:xfrm>
            <a:prstGeom prst="rect">
              <a:avLst/>
            </a:prstGeom>
          </p:spPr>
        </p:pic>
      </p:grpSp>
      <p:grpSp>
        <p:nvGrpSpPr>
          <p:cNvPr id="35" name="그룹 1005"/>
          <p:cNvGrpSpPr/>
          <p:nvPr/>
        </p:nvGrpSpPr>
        <p:grpSpPr>
          <a:xfrm>
            <a:off x="4915617" y="5699033"/>
            <a:ext cx="328944" cy="328944"/>
            <a:chOff x="4322981" y="5699033"/>
            <a:chExt cx="328944" cy="328944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50" name="그룹 1007"/>
          <p:cNvGrpSpPr/>
          <p:nvPr/>
        </p:nvGrpSpPr>
        <p:grpSpPr>
          <a:xfrm>
            <a:off x="9448800" y="5717467"/>
            <a:ext cx="328944" cy="328944"/>
            <a:chOff x="11081873" y="5699033"/>
            <a:chExt cx="328944" cy="328944"/>
          </a:xfrm>
        </p:grpSpPr>
        <p:pic>
          <p:nvPicPr>
            <p:cNvPr id="52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55" name="그룹 1008"/>
          <p:cNvGrpSpPr/>
          <p:nvPr/>
        </p:nvGrpSpPr>
        <p:grpSpPr>
          <a:xfrm>
            <a:off x="14020913" y="5708556"/>
            <a:ext cx="328944" cy="328944"/>
            <a:chOff x="14461318" y="5708557"/>
            <a:chExt cx="328944" cy="328944"/>
          </a:xfrm>
        </p:grpSpPr>
        <p:pic>
          <p:nvPicPr>
            <p:cNvPr id="56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1318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65" name="그룹 1004"/>
          <p:cNvGrpSpPr/>
          <p:nvPr/>
        </p:nvGrpSpPr>
        <p:grpSpPr>
          <a:xfrm>
            <a:off x="1575751" y="5247417"/>
            <a:ext cx="1051590" cy="1051590"/>
            <a:chOff x="3185667" y="2689436"/>
            <a:chExt cx="1595284" cy="1595284"/>
          </a:xfrm>
        </p:grpSpPr>
        <p:pic>
          <p:nvPicPr>
            <p:cNvPr id="66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5667" y="2689436"/>
              <a:ext cx="1595284" cy="1595284"/>
            </a:xfrm>
            <a:prstGeom prst="rect">
              <a:avLst/>
            </a:prstGeom>
          </p:spPr>
        </p:pic>
      </p:grpSp>
      <p:grpSp>
        <p:nvGrpSpPr>
          <p:cNvPr id="67" name="그룹 1011"/>
          <p:cNvGrpSpPr/>
          <p:nvPr/>
        </p:nvGrpSpPr>
        <p:grpSpPr>
          <a:xfrm>
            <a:off x="1818550" y="5382067"/>
            <a:ext cx="567582" cy="647820"/>
            <a:chOff x="3553587" y="2928464"/>
            <a:chExt cx="861033" cy="982757"/>
          </a:xfrm>
        </p:grpSpPr>
        <p:pic>
          <p:nvPicPr>
            <p:cNvPr id="68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587" y="2928464"/>
              <a:ext cx="861033" cy="98275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149779" y="6438900"/>
            <a:ext cx="3860621" cy="2827161"/>
            <a:chOff x="3149779" y="6206889"/>
            <a:chExt cx="2675347" cy="3524527"/>
          </a:xfrm>
        </p:grpSpPr>
        <p:sp>
          <p:nvSpPr>
            <p:cNvPr id="3" name="직사각형 2"/>
            <p:cNvSpPr/>
            <p:nvPr/>
          </p:nvSpPr>
          <p:spPr>
            <a:xfrm>
              <a:off x="3149779" y="6299007"/>
              <a:ext cx="2675347" cy="3340293"/>
            </a:xfrm>
            <a:prstGeom prst="rect">
              <a:avLst/>
            </a:prstGeom>
            <a:noFill/>
            <a:ln w="57150">
              <a:solidFill>
                <a:srgbClr val="E34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509859" y="6206889"/>
              <a:ext cx="1955187" cy="3524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53" name="Object 32"/>
          <p:cNvSpPr txBox="1"/>
          <p:nvPr/>
        </p:nvSpPr>
        <p:spPr>
          <a:xfrm>
            <a:off x="3256106" y="7200900"/>
            <a:ext cx="3647966" cy="11740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kern="0" spc="-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청강자의</a:t>
            </a:r>
            <a:r>
              <a:rPr lang="ko-KR" altLang="en-US" sz="30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 </a:t>
            </a:r>
            <a:r>
              <a:rPr lang="ko-KR" altLang="en-US" sz="3000" kern="0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수업 </a:t>
            </a:r>
            <a:r>
              <a:rPr lang="ko-KR" altLang="en-US" sz="30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태도를</a:t>
            </a:r>
            <a:endParaRPr lang="en-US" altLang="ko-KR" sz="3000" kern="0" spc="-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Medium" pitchFamily="34" charset="0"/>
            </a:endParaRPr>
          </a:p>
          <a:p>
            <a:pPr algn="ctr"/>
            <a:r>
              <a:rPr lang="en-US" altLang="ko-KR" sz="3000" kern="0" spc="-100" dirty="0" smtClean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AI </a:t>
            </a:r>
            <a:r>
              <a:rPr lang="ko-KR" altLang="en-US" sz="30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가 판별해서</a:t>
            </a:r>
            <a:endParaRPr lang="en-US" altLang="ko-KR" sz="3000" kern="0" spc="-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Medium" pitchFamily="34" charset="0"/>
            </a:endParaRPr>
          </a:p>
          <a:p>
            <a:pPr algn="ctr"/>
            <a:r>
              <a:rPr lang="ko-KR" altLang="en-US" sz="3000" kern="0" spc="-100" dirty="0" smtClean="0">
                <a:solidFill>
                  <a:srgbClr val="358A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수업태도 관리 </a:t>
            </a:r>
            <a:endParaRPr lang="en-US" sz="3000" dirty="0">
              <a:solidFill>
                <a:srgbClr val="358A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7696200" y="2392539"/>
            <a:ext cx="3860621" cy="2827161"/>
            <a:chOff x="3149779" y="6206889"/>
            <a:chExt cx="2675347" cy="3524527"/>
          </a:xfrm>
        </p:grpSpPr>
        <p:sp>
          <p:nvSpPr>
            <p:cNvPr id="70" name="직사각형 69"/>
            <p:cNvSpPr/>
            <p:nvPr/>
          </p:nvSpPr>
          <p:spPr>
            <a:xfrm>
              <a:off x="3149779" y="6299007"/>
              <a:ext cx="2675347" cy="3340293"/>
            </a:xfrm>
            <a:prstGeom prst="rect">
              <a:avLst/>
            </a:prstGeom>
            <a:noFill/>
            <a:ln w="57150">
              <a:solidFill>
                <a:srgbClr val="368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509859" y="6206889"/>
              <a:ext cx="1955187" cy="3524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2" name="Object 32"/>
          <p:cNvSpPr txBox="1"/>
          <p:nvPr/>
        </p:nvSpPr>
        <p:spPr>
          <a:xfrm>
            <a:off x="7695436" y="3314700"/>
            <a:ext cx="3835672" cy="9005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kern="0" spc="-1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</a:t>
            </a:r>
            <a:r>
              <a:rPr lang="ko-KR" altLang="en-US" sz="30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</a:t>
            </a:r>
            <a:endParaRPr lang="en-US" altLang="ko-KR" sz="3000" kern="0" spc="-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kern="0" spc="-1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수업의 집중도 향상</a:t>
            </a:r>
            <a:endParaRPr lang="en-US" sz="3000" dirty="0">
              <a:solidFill>
                <a:srgbClr val="1C2F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2268200" y="6501144"/>
            <a:ext cx="3860621" cy="2827161"/>
            <a:chOff x="3149779" y="6206889"/>
            <a:chExt cx="2675347" cy="3524527"/>
          </a:xfrm>
        </p:grpSpPr>
        <p:sp>
          <p:nvSpPr>
            <p:cNvPr id="74" name="직사각형 73"/>
            <p:cNvSpPr/>
            <p:nvPr/>
          </p:nvSpPr>
          <p:spPr>
            <a:xfrm>
              <a:off x="3149779" y="6299007"/>
              <a:ext cx="2675347" cy="3340293"/>
            </a:xfrm>
            <a:prstGeom prst="rect">
              <a:avLst/>
            </a:prstGeom>
            <a:noFill/>
            <a:ln w="57150">
              <a:solidFill>
                <a:srgbClr val="FFB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509859" y="6206889"/>
              <a:ext cx="1955187" cy="3524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6" name="Object 32"/>
          <p:cNvSpPr txBox="1"/>
          <p:nvPr/>
        </p:nvSpPr>
        <p:spPr>
          <a:xfrm>
            <a:off x="12361402" y="7277100"/>
            <a:ext cx="3647966" cy="9005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 태도 및 참여도를 </a:t>
            </a:r>
            <a:r>
              <a:rPr lang="ko-KR" altLang="en-US" sz="3000" dirty="0">
                <a:solidFill>
                  <a:srgbClr val="368E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시각적 도표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ko-KR" altLang="en-US" sz="3000" dirty="0">
                <a:solidFill>
                  <a:srgbClr val="368E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</a:t>
            </a:r>
            <a:r>
              <a:rPr lang="en-US" altLang="ko-KR" sz="3000" dirty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000" dirty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sz="3000" dirty="0">
              <a:solidFill>
                <a:srgbClr val="E3401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8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2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서비스 소개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1000" y="342900"/>
            <a:ext cx="891428" cy="1051271"/>
            <a:chOff x="6069136" y="5121482"/>
            <a:chExt cx="891428" cy="1051271"/>
          </a:xfrm>
        </p:grpSpPr>
        <p:grpSp>
          <p:nvGrpSpPr>
            <p:cNvPr id="34" name="그룹 1003"/>
            <p:cNvGrpSpPr/>
            <p:nvPr/>
          </p:nvGrpSpPr>
          <p:grpSpPr>
            <a:xfrm>
              <a:off x="6083342" y="5121482"/>
              <a:ext cx="877222" cy="1051271"/>
              <a:chOff x="6083341" y="3437184"/>
              <a:chExt cx="2282669" cy="2735570"/>
            </a:xfrm>
          </p:grpSpPr>
          <p:pic>
            <p:nvPicPr>
              <p:cNvPr id="40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83341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069136" y="5471466"/>
              <a:ext cx="877222" cy="701287"/>
              <a:chOff x="2246977" y="4347896"/>
              <a:chExt cx="2282669" cy="1824858"/>
            </a:xfrm>
          </p:grpSpPr>
          <p:sp>
            <p:nvSpPr>
              <p:cNvPr id="3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02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-4086" y="1751775"/>
            <a:ext cx="1909086" cy="2808951"/>
            <a:chOff x="-4086" y="1751775"/>
            <a:chExt cx="1909086" cy="2808951"/>
          </a:xfrm>
        </p:grpSpPr>
        <p:grpSp>
          <p:nvGrpSpPr>
            <p:cNvPr id="41" name="그룹 40"/>
            <p:cNvGrpSpPr/>
            <p:nvPr/>
          </p:nvGrpSpPr>
          <p:grpSpPr>
            <a:xfrm>
              <a:off x="0" y="1751775"/>
              <a:ext cx="1905000" cy="2050434"/>
              <a:chOff x="0" y="1751775"/>
              <a:chExt cx="1905000" cy="205043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0" y="1751775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기능 소개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0" y="2510292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0" y="326880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차별점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-4086" y="4027326"/>
              <a:ext cx="1905000" cy="5334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 효과</a:t>
              </a:r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1003"/>
          <p:cNvGrpSpPr/>
          <p:nvPr/>
        </p:nvGrpSpPr>
        <p:grpSpPr>
          <a:xfrm>
            <a:off x="7900796" y="4000500"/>
            <a:ext cx="2444108" cy="3528482"/>
            <a:chOff x="2374739" y="2924671"/>
            <a:chExt cx="3494928" cy="5045516"/>
          </a:xfrm>
        </p:grpSpPr>
        <p:pic>
          <p:nvPicPr>
            <p:cNvPr id="27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4739" y="2924671"/>
              <a:ext cx="3494928" cy="5045516"/>
            </a:xfrm>
            <a:prstGeom prst="rect">
              <a:avLst/>
            </a:prstGeom>
          </p:spPr>
        </p:pic>
      </p:grpSp>
      <p:grpSp>
        <p:nvGrpSpPr>
          <p:cNvPr id="32" name="그룹 1009"/>
          <p:cNvGrpSpPr/>
          <p:nvPr/>
        </p:nvGrpSpPr>
        <p:grpSpPr>
          <a:xfrm>
            <a:off x="6938336" y="2206347"/>
            <a:ext cx="376864" cy="341118"/>
            <a:chOff x="1990216" y="2912434"/>
            <a:chExt cx="684547" cy="6196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216" y="2912434"/>
              <a:ext cx="684547" cy="619618"/>
            </a:xfrm>
            <a:prstGeom prst="rect">
              <a:avLst/>
            </a:prstGeom>
          </p:spPr>
        </p:pic>
      </p:grpSp>
      <p:grpSp>
        <p:nvGrpSpPr>
          <p:cNvPr id="37" name="그룹 1010"/>
          <p:cNvGrpSpPr/>
          <p:nvPr/>
        </p:nvGrpSpPr>
        <p:grpSpPr>
          <a:xfrm>
            <a:off x="11353800" y="2903744"/>
            <a:ext cx="376864" cy="341118"/>
            <a:chOff x="6781682" y="2944820"/>
            <a:chExt cx="684547" cy="619618"/>
          </a:xfrm>
        </p:grpSpPr>
        <p:pic>
          <p:nvPicPr>
            <p:cNvPr id="45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1682" y="2944820"/>
              <a:ext cx="684547" cy="619618"/>
            </a:xfrm>
            <a:prstGeom prst="rect">
              <a:avLst/>
            </a:prstGeom>
          </p:spPr>
        </p:pic>
      </p:grpSp>
      <p:grpSp>
        <p:nvGrpSpPr>
          <p:cNvPr id="46" name="그룹 1011"/>
          <p:cNvGrpSpPr/>
          <p:nvPr/>
        </p:nvGrpSpPr>
        <p:grpSpPr>
          <a:xfrm>
            <a:off x="1753224" y="5295900"/>
            <a:ext cx="376864" cy="341118"/>
            <a:chOff x="2116035" y="3971264"/>
            <a:chExt cx="684547" cy="619618"/>
          </a:xfrm>
        </p:grpSpPr>
        <p:pic>
          <p:nvPicPr>
            <p:cNvPr id="47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6035" y="3971264"/>
              <a:ext cx="684547" cy="619618"/>
            </a:xfrm>
            <a:prstGeom prst="rect">
              <a:avLst/>
            </a:prstGeom>
          </p:spPr>
        </p:pic>
      </p:grpSp>
      <p:grpSp>
        <p:nvGrpSpPr>
          <p:cNvPr id="48" name="그룹 1012"/>
          <p:cNvGrpSpPr/>
          <p:nvPr/>
        </p:nvGrpSpPr>
        <p:grpSpPr>
          <a:xfrm>
            <a:off x="6176336" y="6061525"/>
            <a:ext cx="376864" cy="341118"/>
            <a:chOff x="6907501" y="4003650"/>
            <a:chExt cx="684547" cy="619618"/>
          </a:xfrm>
        </p:grpSpPr>
        <p:pic>
          <p:nvPicPr>
            <p:cNvPr id="49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501" y="4003650"/>
              <a:ext cx="684547" cy="619618"/>
            </a:xfrm>
            <a:prstGeom prst="rect">
              <a:avLst/>
            </a:prstGeom>
          </p:spPr>
        </p:pic>
      </p:grpSp>
      <p:grpSp>
        <p:nvGrpSpPr>
          <p:cNvPr id="55" name="그룹 1015"/>
          <p:cNvGrpSpPr/>
          <p:nvPr/>
        </p:nvGrpSpPr>
        <p:grpSpPr>
          <a:xfrm>
            <a:off x="5403035" y="8350472"/>
            <a:ext cx="376864" cy="341118"/>
            <a:chOff x="1969246" y="6216781"/>
            <a:chExt cx="684547" cy="619618"/>
          </a:xfrm>
        </p:grpSpPr>
        <p:pic>
          <p:nvPicPr>
            <p:cNvPr id="56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9246" y="6216781"/>
              <a:ext cx="684547" cy="619618"/>
            </a:xfrm>
            <a:prstGeom prst="rect">
              <a:avLst/>
            </a:prstGeom>
          </p:spPr>
        </p:pic>
      </p:grpSp>
      <p:grpSp>
        <p:nvGrpSpPr>
          <p:cNvPr id="57" name="그룹 1016"/>
          <p:cNvGrpSpPr/>
          <p:nvPr/>
        </p:nvGrpSpPr>
        <p:grpSpPr>
          <a:xfrm>
            <a:off x="12500937" y="9179727"/>
            <a:ext cx="376864" cy="341118"/>
            <a:chOff x="6760712" y="6249166"/>
            <a:chExt cx="684547" cy="619618"/>
          </a:xfrm>
        </p:grpSpPr>
        <p:pic>
          <p:nvPicPr>
            <p:cNvPr id="58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0712" y="6249166"/>
              <a:ext cx="684547" cy="619618"/>
            </a:xfrm>
            <a:prstGeom prst="rect">
              <a:avLst/>
            </a:prstGeom>
          </p:spPr>
        </p:pic>
      </p:grpSp>
      <p:sp>
        <p:nvSpPr>
          <p:cNvPr id="59" name="Object 32"/>
          <p:cNvSpPr txBox="1"/>
          <p:nvPr/>
        </p:nvSpPr>
        <p:spPr>
          <a:xfrm>
            <a:off x="5181600" y="2478312"/>
            <a:ext cx="8342552" cy="681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강의자의</a:t>
            </a:r>
            <a:r>
              <a:rPr lang="ko-KR" altLang="en-US" sz="32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부담감 감소</a:t>
            </a:r>
            <a:endParaRPr lang="en-US" sz="3200" dirty="0">
              <a:solidFill>
                <a:srgbClr val="358A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Object 32"/>
          <p:cNvSpPr txBox="1"/>
          <p:nvPr/>
        </p:nvSpPr>
        <p:spPr>
          <a:xfrm>
            <a:off x="0" y="5565396"/>
            <a:ext cx="8342553" cy="7014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자기주도적 학습 증진</a:t>
            </a:r>
            <a:endParaRPr lang="en-US" sz="3200" dirty="0">
              <a:solidFill>
                <a:srgbClr val="358A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Object 32"/>
          <p:cNvSpPr txBox="1"/>
          <p:nvPr/>
        </p:nvSpPr>
        <p:spPr>
          <a:xfrm>
            <a:off x="4972724" y="8724900"/>
            <a:ext cx="8342552" cy="681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오프라인 수업 대비 상대적으로 획일성</a:t>
            </a:r>
            <a:endParaRPr lang="en-US" sz="3200" dirty="0">
              <a:solidFill>
                <a:srgbClr val="358A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Object 32"/>
          <p:cNvSpPr txBox="1"/>
          <p:nvPr/>
        </p:nvSpPr>
        <p:spPr>
          <a:xfrm>
            <a:off x="10282120" y="5601345"/>
            <a:ext cx="8342553" cy="681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비대면교육의 평가기준 변화</a:t>
            </a:r>
            <a:endParaRPr lang="en-US" sz="3200" dirty="0">
              <a:solidFill>
                <a:srgbClr val="358A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3" name="그룹 1013"/>
          <p:cNvGrpSpPr/>
          <p:nvPr/>
        </p:nvGrpSpPr>
        <p:grpSpPr>
          <a:xfrm>
            <a:off x="11684592" y="5200983"/>
            <a:ext cx="376864" cy="341118"/>
            <a:chOff x="1990216" y="5142857"/>
            <a:chExt cx="684547" cy="619618"/>
          </a:xfrm>
        </p:grpSpPr>
        <p:pic>
          <p:nvPicPr>
            <p:cNvPr id="64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0216" y="5142857"/>
              <a:ext cx="684547" cy="619618"/>
            </a:xfrm>
            <a:prstGeom prst="rect">
              <a:avLst/>
            </a:prstGeom>
          </p:spPr>
        </p:pic>
      </p:grpSp>
      <p:grpSp>
        <p:nvGrpSpPr>
          <p:cNvPr id="65" name="그룹 1014"/>
          <p:cNvGrpSpPr/>
          <p:nvPr/>
        </p:nvGrpSpPr>
        <p:grpSpPr>
          <a:xfrm>
            <a:off x="16903681" y="6048616"/>
            <a:ext cx="376864" cy="341118"/>
            <a:chOff x="6781682" y="5175243"/>
            <a:chExt cx="684547" cy="619618"/>
          </a:xfrm>
        </p:grpSpPr>
        <p:pic>
          <p:nvPicPr>
            <p:cNvPr id="66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1682" y="5175243"/>
              <a:ext cx="684547" cy="6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6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8202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8202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819400" y="3314700"/>
            <a:ext cx="12572999" cy="3750314"/>
            <a:chOff x="2819400" y="3314700"/>
            <a:chExt cx="12572999" cy="3750314"/>
          </a:xfrm>
        </p:grpSpPr>
        <p:sp>
          <p:nvSpPr>
            <p:cNvPr id="13" name="Object 5"/>
            <p:cNvSpPr txBox="1"/>
            <p:nvPr/>
          </p:nvSpPr>
          <p:spPr>
            <a:xfrm>
              <a:off x="9067798" y="4381500"/>
              <a:ext cx="6324601" cy="8774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5300" kern="0" spc="-500" dirty="0" smtClean="0">
                  <a:solidFill>
                    <a:srgbClr val="358A3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G마켓 산스 Bold" pitchFamily="34" charset="0"/>
                </a:rPr>
                <a:t>기술 스택</a:t>
              </a:r>
              <a:endParaRPr lang="en-US" dirty="0">
                <a:solidFill>
                  <a:srgbClr val="358A3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819400" y="3314700"/>
              <a:ext cx="6248400" cy="3750314"/>
              <a:chOff x="2819400" y="3590751"/>
              <a:chExt cx="6248400" cy="3750314"/>
            </a:xfrm>
          </p:grpSpPr>
          <p:sp>
            <p:nvSpPr>
              <p:cNvPr id="15" name="Object 6"/>
              <p:cNvSpPr txBox="1"/>
              <p:nvPr/>
            </p:nvSpPr>
            <p:spPr>
              <a:xfrm>
                <a:off x="2819400" y="3590751"/>
                <a:ext cx="6248399" cy="1092123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4800" kern="0" spc="-2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" name="Object 7"/>
              <p:cNvSpPr txBox="1"/>
              <p:nvPr/>
            </p:nvSpPr>
            <p:spPr>
              <a:xfrm>
                <a:off x="2819400" y="4234009"/>
                <a:ext cx="6248400" cy="310705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3600" kern="0" spc="-5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03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기술 스택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1000" y="342900"/>
            <a:ext cx="891427" cy="1051271"/>
            <a:chOff x="9905500" y="5121482"/>
            <a:chExt cx="891427" cy="1051271"/>
          </a:xfrm>
        </p:grpSpPr>
        <p:grpSp>
          <p:nvGrpSpPr>
            <p:cNvPr id="16" name="그룹 1005"/>
            <p:cNvGrpSpPr/>
            <p:nvPr/>
          </p:nvGrpSpPr>
          <p:grpSpPr>
            <a:xfrm>
              <a:off x="9919705" y="5121482"/>
              <a:ext cx="877222" cy="1051271"/>
              <a:chOff x="9919704" y="3437184"/>
              <a:chExt cx="2282669" cy="2735570"/>
            </a:xfrm>
          </p:grpSpPr>
          <p:pic>
            <p:nvPicPr>
              <p:cNvPr id="20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19704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9905500" y="5471466"/>
              <a:ext cx="877222" cy="701287"/>
              <a:chOff x="2246977" y="4347896"/>
              <a:chExt cx="2282669" cy="1824858"/>
            </a:xfrm>
          </p:grpSpPr>
          <p:sp>
            <p:nvSpPr>
              <p:cNvPr id="1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03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483238"/>
            <a:ext cx="14393135" cy="85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9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8202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8202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2819400" y="3314700"/>
            <a:ext cx="12572999" cy="3750314"/>
            <a:chOff x="2819400" y="3314700"/>
            <a:chExt cx="12572999" cy="3750314"/>
          </a:xfrm>
        </p:grpSpPr>
        <p:sp>
          <p:nvSpPr>
            <p:cNvPr id="18" name="Object 5"/>
            <p:cNvSpPr txBox="1"/>
            <p:nvPr/>
          </p:nvSpPr>
          <p:spPr>
            <a:xfrm>
              <a:off x="9067798" y="4381500"/>
              <a:ext cx="6324601" cy="8774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5300" kern="0" spc="-500" dirty="0" smtClean="0">
                  <a:solidFill>
                    <a:srgbClr val="FFB3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G마켓 산스 Bold" pitchFamily="34" charset="0"/>
                </a:rPr>
                <a:t>팀원 소개</a:t>
              </a:r>
              <a:endParaRPr lang="en-US" dirty="0">
                <a:solidFill>
                  <a:srgbClr val="FFB3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819400" y="3314700"/>
              <a:ext cx="6248400" cy="3750314"/>
              <a:chOff x="2819400" y="3590751"/>
              <a:chExt cx="6248400" cy="3750314"/>
            </a:xfrm>
          </p:grpSpPr>
          <p:sp>
            <p:nvSpPr>
              <p:cNvPr id="20" name="Object 6"/>
              <p:cNvSpPr txBox="1"/>
              <p:nvPr/>
            </p:nvSpPr>
            <p:spPr>
              <a:xfrm>
                <a:off x="2819400" y="3590751"/>
                <a:ext cx="6248399" cy="1092123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4800" kern="0" spc="-2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1" name="Object 7"/>
              <p:cNvSpPr txBox="1"/>
              <p:nvPr/>
            </p:nvSpPr>
            <p:spPr>
              <a:xfrm>
                <a:off x="2819400" y="4234009"/>
                <a:ext cx="6248400" cy="310705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3600" kern="0" spc="-5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04</a:t>
                </a:r>
                <a:endParaRPr 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66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팀원 소개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81000" y="342900"/>
            <a:ext cx="891428" cy="1051271"/>
            <a:chOff x="13741863" y="5121482"/>
            <a:chExt cx="891428" cy="1051271"/>
          </a:xfrm>
        </p:grpSpPr>
        <p:grpSp>
          <p:nvGrpSpPr>
            <p:cNvPr id="22" name="그룹 1007"/>
            <p:cNvGrpSpPr/>
            <p:nvPr/>
          </p:nvGrpSpPr>
          <p:grpSpPr>
            <a:xfrm>
              <a:off x="13756069" y="5121482"/>
              <a:ext cx="877222" cy="1051271"/>
              <a:chOff x="13756068" y="3437184"/>
              <a:chExt cx="2282669" cy="2735570"/>
            </a:xfrm>
          </p:grpSpPr>
          <p:pic>
            <p:nvPicPr>
              <p:cNvPr id="26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56068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13741863" y="5471466"/>
              <a:ext cx="877222" cy="701287"/>
              <a:chOff x="2246977" y="4347896"/>
              <a:chExt cx="2282669" cy="1824858"/>
            </a:xfrm>
          </p:grpSpPr>
          <p:sp>
            <p:nvSpPr>
              <p:cNvPr id="24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5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G마켓 산스 Bold" pitchFamily="34" charset="0"/>
                  </a:rPr>
                  <a:t>04</a:t>
                </a:r>
                <a:endParaRPr lang="en-US" sz="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15" name="그룹 1013"/>
          <p:cNvGrpSpPr/>
          <p:nvPr/>
        </p:nvGrpSpPr>
        <p:grpSpPr>
          <a:xfrm>
            <a:off x="2052664" y="2891051"/>
            <a:ext cx="2454110" cy="3010305"/>
            <a:chOff x="2100840" y="2392107"/>
            <a:chExt cx="2454110" cy="3010305"/>
          </a:xfrm>
        </p:grpSpPr>
        <p:pic>
          <p:nvPicPr>
            <p:cNvPr id="16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0840" y="2392107"/>
              <a:ext cx="2454110" cy="3010305"/>
            </a:xfrm>
            <a:prstGeom prst="rect">
              <a:avLst/>
            </a:prstGeom>
          </p:spPr>
        </p:pic>
      </p:grpSp>
      <p:grpSp>
        <p:nvGrpSpPr>
          <p:cNvPr id="17" name="그룹 1014"/>
          <p:cNvGrpSpPr/>
          <p:nvPr/>
        </p:nvGrpSpPr>
        <p:grpSpPr>
          <a:xfrm>
            <a:off x="5015323" y="3365327"/>
            <a:ext cx="2092644" cy="2536029"/>
            <a:chOff x="5063499" y="2866383"/>
            <a:chExt cx="2092644" cy="2536029"/>
          </a:xfrm>
        </p:grpSpPr>
        <p:pic>
          <p:nvPicPr>
            <p:cNvPr id="18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3499" y="2866383"/>
              <a:ext cx="2092644" cy="2536029"/>
            </a:xfrm>
            <a:prstGeom prst="rect">
              <a:avLst/>
            </a:prstGeom>
          </p:spPr>
        </p:pic>
      </p:grpSp>
      <p:grpSp>
        <p:nvGrpSpPr>
          <p:cNvPr id="19" name="그룹 1015"/>
          <p:cNvGrpSpPr/>
          <p:nvPr/>
        </p:nvGrpSpPr>
        <p:grpSpPr>
          <a:xfrm>
            <a:off x="7870609" y="3259833"/>
            <a:ext cx="2081101" cy="2641524"/>
            <a:chOff x="7918785" y="2760889"/>
            <a:chExt cx="2081101" cy="2641524"/>
          </a:xfrm>
        </p:grpSpPr>
        <p:pic>
          <p:nvPicPr>
            <p:cNvPr id="20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8785" y="2760889"/>
              <a:ext cx="2081101" cy="2641524"/>
            </a:xfrm>
            <a:prstGeom prst="rect">
              <a:avLst/>
            </a:prstGeom>
          </p:spPr>
        </p:pic>
      </p:grpSp>
      <p:grpSp>
        <p:nvGrpSpPr>
          <p:cNvPr id="27" name="그룹 1016"/>
          <p:cNvGrpSpPr/>
          <p:nvPr/>
        </p:nvGrpSpPr>
        <p:grpSpPr>
          <a:xfrm>
            <a:off x="13651258" y="3460265"/>
            <a:ext cx="2523368" cy="2643746"/>
            <a:chOff x="13699434" y="2961321"/>
            <a:chExt cx="2523368" cy="2643746"/>
          </a:xfrm>
        </p:grpSpPr>
        <p:pic>
          <p:nvPicPr>
            <p:cNvPr id="28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9434" y="2961321"/>
              <a:ext cx="2523368" cy="2643746"/>
            </a:xfrm>
            <a:prstGeom prst="rect">
              <a:avLst/>
            </a:prstGeom>
          </p:spPr>
        </p:pic>
      </p:grpSp>
      <p:grpSp>
        <p:nvGrpSpPr>
          <p:cNvPr id="29" name="그룹 1017"/>
          <p:cNvGrpSpPr/>
          <p:nvPr/>
        </p:nvGrpSpPr>
        <p:grpSpPr>
          <a:xfrm>
            <a:off x="10500786" y="2561829"/>
            <a:ext cx="2684856" cy="3475516"/>
            <a:chOff x="10548962" y="2062885"/>
            <a:chExt cx="2684856" cy="3475516"/>
          </a:xfrm>
        </p:grpSpPr>
        <p:pic>
          <p:nvPicPr>
            <p:cNvPr id="30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8962" y="2062885"/>
              <a:ext cx="2684856" cy="347551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022184" y="6179289"/>
            <a:ext cx="14375903" cy="2319854"/>
            <a:chOff x="2206126" y="6531964"/>
            <a:chExt cx="14375903" cy="2319854"/>
          </a:xfrm>
        </p:grpSpPr>
        <p:grpSp>
          <p:nvGrpSpPr>
            <p:cNvPr id="32" name="그룹 1012"/>
            <p:cNvGrpSpPr/>
            <p:nvPr/>
          </p:nvGrpSpPr>
          <p:grpSpPr>
            <a:xfrm>
              <a:off x="15317005" y="6531964"/>
              <a:ext cx="1098152" cy="1098152"/>
              <a:chOff x="15184573" y="5616789"/>
              <a:chExt cx="1098152" cy="1098152"/>
            </a:xfrm>
          </p:grpSpPr>
          <p:pic>
            <p:nvPicPr>
              <p:cNvPr id="68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84573" y="5616789"/>
                <a:ext cx="1098152" cy="1098152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206126" y="6532483"/>
              <a:ext cx="14375903" cy="2319335"/>
              <a:chOff x="2096762" y="5579067"/>
              <a:chExt cx="14375903" cy="2319335"/>
            </a:xfrm>
          </p:grpSpPr>
          <p:grpSp>
            <p:nvGrpSpPr>
              <p:cNvPr id="34" name="그룹 1011"/>
              <p:cNvGrpSpPr/>
              <p:nvPr/>
            </p:nvGrpSpPr>
            <p:grpSpPr>
              <a:xfrm>
                <a:off x="13652548" y="5818430"/>
                <a:ext cx="2458189" cy="2079972"/>
                <a:chOff x="13652548" y="5818430"/>
                <a:chExt cx="2458189" cy="2079972"/>
              </a:xfrm>
            </p:grpSpPr>
            <p:pic>
              <p:nvPicPr>
                <p:cNvPr id="6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652548" y="5818430"/>
                  <a:ext cx="2458189" cy="2079972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42677" y="5598504"/>
                <a:ext cx="1229988" cy="1097115"/>
              </a:xfrm>
              <a:prstGeom prst="rect">
                <a:avLst/>
              </a:prstGeom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2096762" y="5579067"/>
                <a:ext cx="13110879" cy="2319334"/>
                <a:chOff x="2096762" y="5579067"/>
                <a:chExt cx="13110879" cy="2319334"/>
              </a:xfrm>
            </p:grpSpPr>
            <p:grpSp>
              <p:nvGrpSpPr>
                <p:cNvPr id="38" name="그룹 1003"/>
                <p:cNvGrpSpPr/>
                <p:nvPr/>
              </p:nvGrpSpPr>
              <p:grpSpPr>
                <a:xfrm>
                  <a:off x="2096762" y="5806708"/>
                  <a:ext cx="2458189" cy="2091693"/>
                  <a:chOff x="2096762" y="5806708"/>
                  <a:chExt cx="2458189" cy="2091693"/>
                </a:xfrm>
              </p:grpSpPr>
              <p:pic>
                <p:nvPicPr>
                  <p:cNvPr id="66" name="Object 11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2096762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1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351012" y="6025348"/>
                  <a:ext cx="1338840" cy="685697"/>
                </a:xfrm>
                <a:prstGeom prst="rect">
                  <a:avLst/>
                </a:prstGeom>
              </p:spPr>
            </p:pic>
            <p:grpSp>
              <p:nvGrpSpPr>
                <p:cNvPr id="40" name="그룹 1004"/>
                <p:cNvGrpSpPr/>
                <p:nvPr/>
              </p:nvGrpSpPr>
              <p:grpSpPr>
                <a:xfrm>
                  <a:off x="3628787" y="5605067"/>
                  <a:ext cx="1098152" cy="1098152"/>
                  <a:chOff x="3628787" y="5605067"/>
                  <a:chExt cx="1098152" cy="1098152"/>
                </a:xfrm>
              </p:grpSpPr>
              <p:pic>
                <p:nvPicPr>
                  <p:cNvPr id="65" name="Object 15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628787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그룹 1005"/>
                <p:cNvGrpSpPr/>
                <p:nvPr/>
              </p:nvGrpSpPr>
              <p:grpSpPr>
                <a:xfrm>
                  <a:off x="4880727" y="5806708"/>
                  <a:ext cx="2458189" cy="2091693"/>
                  <a:chOff x="4880727" y="5806708"/>
                  <a:chExt cx="2458189" cy="2091693"/>
                </a:xfrm>
              </p:grpSpPr>
              <p:pic>
                <p:nvPicPr>
                  <p:cNvPr id="64" name="Object 18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4880727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그룹 1006"/>
                <p:cNvGrpSpPr/>
                <p:nvPr/>
              </p:nvGrpSpPr>
              <p:grpSpPr>
                <a:xfrm>
                  <a:off x="6549273" y="5605067"/>
                  <a:ext cx="1098152" cy="1098152"/>
                  <a:chOff x="6549273" y="5605067"/>
                  <a:chExt cx="1098152" cy="1098152"/>
                </a:xfrm>
              </p:grpSpPr>
              <p:pic>
                <p:nvPicPr>
                  <p:cNvPr id="63" name="Object 21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6549273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그룹 1007"/>
                <p:cNvGrpSpPr/>
                <p:nvPr/>
              </p:nvGrpSpPr>
              <p:grpSpPr>
                <a:xfrm>
                  <a:off x="7918785" y="5806708"/>
                  <a:ext cx="2458189" cy="2091693"/>
                  <a:chOff x="7918785" y="5806708"/>
                  <a:chExt cx="2458189" cy="2091693"/>
                </a:xfrm>
              </p:grpSpPr>
              <p:pic>
                <p:nvPicPr>
                  <p:cNvPr id="62" name="Object 24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7918785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그룹 1008"/>
                <p:cNvGrpSpPr/>
                <p:nvPr/>
              </p:nvGrpSpPr>
              <p:grpSpPr>
                <a:xfrm>
                  <a:off x="9450810" y="5605067"/>
                  <a:ext cx="1098152" cy="1098152"/>
                  <a:chOff x="9450810" y="5605067"/>
                  <a:chExt cx="1098152" cy="1098152"/>
                </a:xfrm>
              </p:grpSpPr>
              <p:pic>
                <p:nvPicPr>
                  <p:cNvPr id="61" name="Object 27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9450810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그룹 1009"/>
                <p:cNvGrpSpPr/>
                <p:nvPr/>
              </p:nvGrpSpPr>
              <p:grpSpPr>
                <a:xfrm>
                  <a:off x="10848640" y="5806708"/>
                  <a:ext cx="2458189" cy="2091693"/>
                  <a:chOff x="10848640" y="5806708"/>
                  <a:chExt cx="2458189" cy="2091693"/>
                </a:xfrm>
              </p:grpSpPr>
              <p:pic>
                <p:nvPicPr>
                  <p:cNvPr id="60" name="Object 3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0848640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그룹 1010"/>
                <p:cNvGrpSpPr/>
                <p:nvPr/>
              </p:nvGrpSpPr>
              <p:grpSpPr>
                <a:xfrm>
                  <a:off x="12380665" y="5605067"/>
                  <a:ext cx="1098152" cy="1098152"/>
                  <a:chOff x="12380665" y="5605067"/>
                  <a:chExt cx="1098152" cy="1098152"/>
                </a:xfrm>
              </p:grpSpPr>
              <p:pic>
                <p:nvPicPr>
                  <p:cNvPr id="59" name="Object 33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2380665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558807" y="5615834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48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488663" y="5592391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49" name="Object 5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683961" y="5584195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50" name="Object 5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607378" y="5579067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51" name="Object 6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146876" y="6025348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52" name="Object 6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8096924" y="6015824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53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1028673" y="5987780"/>
                  <a:ext cx="1335031" cy="685697"/>
                </a:xfrm>
                <a:prstGeom prst="rect">
                  <a:avLst/>
                </a:prstGeom>
              </p:spPr>
            </p:pic>
            <p:pic>
              <p:nvPicPr>
                <p:cNvPr id="54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886324" y="6015824"/>
                  <a:ext cx="1321317" cy="685697"/>
                </a:xfrm>
                <a:prstGeom prst="rect">
                  <a:avLst/>
                </a:prstGeom>
              </p:spPr>
            </p:pic>
            <p:pic>
              <p:nvPicPr>
                <p:cNvPr id="55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317157" y="6806842"/>
                  <a:ext cx="2080253" cy="548558"/>
                </a:xfrm>
                <a:prstGeom prst="rect">
                  <a:avLst/>
                </a:prstGeom>
              </p:spPr>
            </p:pic>
            <p:pic>
              <p:nvPicPr>
                <p:cNvPr id="56" name="Object 6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088115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57" name="Object 67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8081674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58" name="Object 6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1030577" y="6804644"/>
                  <a:ext cx="2118952" cy="548557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843034" y="6806842"/>
                <a:ext cx="2118952" cy="5485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679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1566" y="1440898"/>
            <a:ext cx="6693873" cy="1575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900" kern="0" spc="-300" dirty="0" smtClean="0">
                <a:solidFill>
                  <a:srgbClr val="1C2F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Contents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29808" y="6629967"/>
            <a:ext cx="2925490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 smtClean="0">
                <a:solidFill>
                  <a:srgbClr val="E34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246977" y="3437184"/>
            <a:ext cx="2282669" cy="2735570"/>
            <a:chOff x="2246977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6977" y="3437184"/>
              <a:ext cx="2282669" cy="27355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33807" y="7413307"/>
            <a:ext cx="1509007" cy="195420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개요</a:t>
            </a:r>
            <a:endParaRPr lang="en-US" altLang="ko-KR" sz="2100" kern="0" spc="-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Medium" pitchFamily="34" charset="0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Medium" pitchFamily="34" charset="0"/>
              </a:rPr>
              <a:t>기획 배경</a:t>
            </a:r>
            <a:endParaRPr lang="en-US" altLang="ko-KR" sz="2100" kern="0" spc="-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G마켓 산스 Medium" pitchFamily="34" charset="0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kern="0" spc="-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</a:t>
            </a:r>
            <a:endParaRPr lang="en-US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46977" y="4347896"/>
            <a:ext cx="2282669" cy="1824858"/>
            <a:chOff x="2246977" y="4347896"/>
            <a:chExt cx="2282669" cy="1824858"/>
          </a:xfrm>
        </p:grpSpPr>
        <p:sp>
          <p:nvSpPr>
            <p:cNvPr id="8" name="Object 8"/>
            <p:cNvSpPr txBox="1"/>
            <p:nvPr/>
          </p:nvSpPr>
          <p:spPr>
            <a:xfrm>
              <a:off x="2246977" y="4347896"/>
              <a:ext cx="2282669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500" kern="0" spc="-1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PART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246978" y="4684457"/>
              <a:ext cx="2282668" cy="14882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100" kern="0" spc="-3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01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1929807" y="7048500"/>
            <a:ext cx="2917009" cy="326400"/>
            <a:chOff x="1929807" y="6959800"/>
            <a:chExt cx="2917009" cy="326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807" y="6959800"/>
              <a:ext cx="2917009" cy="3264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69363" y="6629967"/>
            <a:ext cx="2913817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 smtClean="0">
                <a:solidFill>
                  <a:srgbClr val="2FA5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서비스 소개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83341" y="3437184"/>
            <a:ext cx="2282669" cy="2735570"/>
            <a:chOff x="6083341" y="3437184"/>
            <a:chExt cx="2282669" cy="2735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341" y="3437184"/>
              <a:ext cx="2282669" cy="273557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476325" y="7413307"/>
            <a:ext cx="1468287" cy="195420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기능소개</a:t>
            </a:r>
            <a:endParaRPr lang="en-US" altLang="ko-KR" sz="21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2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769363" y="7048500"/>
            <a:ext cx="2910624" cy="326400"/>
            <a:chOff x="5769363" y="6959800"/>
            <a:chExt cx="2910624" cy="3264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9363" y="6959800"/>
              <a:ext cx="2910624" cy="32640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594053" y="6629967"/>
            <a:ext cx="2930779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 smtClean="0">
                <a:solidFill>
                  <a:srgbClr val="358A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기술 스택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919704" y="3437184"/>
            <a:ext cx="2282669" cy="2735570"/>
            <a:chOff x="9919704" y="3437184"/>
            <a:chExt cx="2282669" cy="2735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9704" y="3437184"/>
              <a:ext cx="2282669" cy="273557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587893" y="7391707"/>
            <a:ext cx="2908529" cy="1954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9597246" y="7048500"/>
            <a:ext cx="2927586" cy="326400"/>
            <a:chOff x="9597246" y="6959800"/>
            <a:chExt cx="2927586" cy="326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7246" y="6959800"/>
              <a:ext cx="2927586" cy="3264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442091" y="6629967"/>
            <a:ext cx="291381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smtClean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팀원소개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756068" y="3437184"/>
            <a:ext cx="2282669" cy="2735570"/>
            <a:chOff x="13756068" y="3437184"/>
            <a:chExt cx="2282669" cy="27355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6068" y="3437184"/>
              <a:ext cx="2282669" cy="273557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3432737" y="7391707"/>
            <a:ext cx="2908529" cy="1954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3438898" y="7048500"/>
            <a:ext cx="2917009" cy="326400"/>
            <a:chOff x="13438898" y="6959800"/>
            <a:chExt cx="2917009" cy="3264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8898" y="6959800"/>
              <a:ext cx="2917009" cy="32640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6069135" y="4347896"/>
            <a:ext cx="2282669" cy="1824858"/>
            <a:chOff x="2246977" y="4347896"/>
            <a:chExt cx="2282669" cy="1824858"/>
          </a:xfrm>
        </p:grpSpPr>
        <p:sp>
          <p:nvSpPr>
            <p:cNvPr id="40" name="Object 8"/>
            <p:cNvSpPr txBox="1"/>
            <p:nvPr/>
          </p:nvSpPr>
          <p:spPr>
            <a:xfrm>
              <a:off x="2246977" y="4347896"/>
              <a:ext cx="2282669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500" kern="0" spc="-1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PART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2246978" y="4684457"/>
              <a:ext cx="2282668" cy="14882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100" kern="0" spc="-3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02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905499" y="4347896"/>
            <a:ext cx="2282669" cy="1824858"/>
            <a:chOff x="2246977" y="4347896"/>
            <a:chExt cx="2282669" cy="1824858"/>
          </a:xfrm>
        </p:grpSpPr>
        <p:sp>
          <p:nvSpPr>
            <p:cNvPr id="44" name="Object 8"/>
            <p:cNvSpPr txBox="1"/>
            <p:nvPr/>
          </p:nvSpPr>
          <p:spPr>
            <a:xfrm>
              <a:off x="2246977" y="4347896"/>
              <a:ext cx="2282669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500" kern="0" spc="-1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PART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Object 9"/>
            <p:cNvSpPr txBox="1"/>
            <p:nvPr/>
          </p:nvSpPr>
          <p:spPr>
            <a:xfrm>
              <a:off x="2246978" y="4684457"/>
              <a:ext cx="2282668" cy="14882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100" kern="0" spc="-3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03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741862" y="4347896"/>
            <a:ext cx="2282669" cy="1824858"/>
            <a:chOff x="2246977" y="4347896"/>
            <a:chExt cx="2282669" cy="1824858"/>
          </a:xfrm>
        </p:grpSpPr>
        <p:sp>
          <p:nvSpPr>
            <p:cNvPr id="47" name="Object 8"/>
            <p:cNvSpPr txBox="1"/>
            <p:nvPr/>
          </p:nvSpPr>
          <p:spPr>
            <a:xfrm>
              <a:off x="2246977" y="4347896"/>
              <a:ext cx="2282669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500" kern="0" spc="-1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PART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Object 9"/>
            <p:cNvSpPr txBox="1"/>
            <p:nvPr/>
          </p:nvSpPr>
          <p:spPr>
            <a:xfrm>
              <a:off x="2246978" y="4684457"/>
              <a:ext cx="2282668" cy="14882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100" kern="0" spc="-300" dirty="0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04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6500" y="4714024"/>
            <a:ext cx="5715000" cy="18772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200" kern="0" spc="-300" dirty="0" smtClean="0">
                <a:solidFill>
                  <a:srgbClr val="2FA5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Thank</a:t>
            </a:r>
            <a:r>
              <a:rPr lang="en-US" sz="8200" kern="0" spc="-300" dirty="0" smtClean="0">
                <a:solidFill>
                  <a:srgbClr val="1C2F6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 </a:t>
            </a:r>
            <a:r>
              <a:rPr lang="en-US" sz="8200" kern="0" spc="-300" dirty="0" smtClean="0">
                <a:solidFill>
                  <a:srgbClr val="E3401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G마켓 산스 Bold" pitchFamily="34" charset="0"/>
              </a:rPr>
              <a:t>You!</a:t>
            </a:r>
            <a:endParaRPr lang="en-US" dirty="0">
              <a:solidFill>
                <a:srgbClr val="E3401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02587" y="5500262"/>
            <a:ext cx="7091284" cy="972279"/>
            <a:chOff x="5956770" y="4936710"/>
            <a:chExt cx="7091284" cy="972279"/>
          </a:xfrm>
        </p:grpSpPr>
        <p:grpSp>
          <p:nvGrpSpPr>
            <p:cNvPr id="16" name="그룹 1001"/>
            <p:cNvGrpSpPr/>
            <p:nvPr/>
          </p:nvGrpSpPr>
          <p:grpSpPr>
            <a:xfrm>
              <a:off x="5956770" y="5415275"/>
              <a:ext cx="6372173" cy="493714"/>
              <a:chOff x="5956770" y="5415275"/>
              <a:chExt cx="6372173" cy="493714"/>
            </a:xfrm>
          </p:grpSpPr>
          <p:pic>
            <p:nvPicPr>
              <p:cNvPr id="19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56770" y="5415275"/>
                <a:ext cx="6372173" cy="493714"/>
              </a:xfrm>
              <a:prstGeom prst="rect">
                <a:avLst/>
              </a:prstGeom>
            </p:spPr>
          </p:pic>
        </p:grpSp>
        <p:grpSp>
          <p:nvGrpSpPr>
            <p:cNvPr id="17" name="그룹 1002"/>
            <p:cNvGrpSpPr/>
            <p:nvPr/>
          </p:nvGrpSpPr>
          <p:grpSpPr>
            <a:xfrm>
              <a:off x="12328944" y="4936710"/>
              <a:ext cx="719110" cy="798125"/>
              <a:chOff x="12328944" y="4936710"/>
              <a:chExt cx="719110" cy="798125"/>
            </a:xfrm>
          </p:grpSpPr>
          <p:pic>
            <p:nvPicPr>
              <p:cNvPr id="1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8944" y="4936710"/>
                <a:ext cx="719110" cy="798125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/>
          <p:cNvGrpSpPr/>
          <p:nvPr/>
        </p:nvGrpSpPr>
        <p:grpSpPr>
          <a:xfrm>
            <a:off x="8153400" y="2230104"/>
            <a:ext cx="4023058" cy="1673982"/>
            <a:chOff x="13431444" y="4855482"/>
            <a:chExt cx="4650859" cy="1935208"/>
          </a:xfrm>
        </p:grpSpPr>
        <p:grpSp>
          <p:nvGrpSpPr>
            <p:cNvPr id="21" name="그룹 1004"/>
            <p:cNvGrpSpPr/>
            <p:nvPr/>
          </p:nvGrpSpPr>
          <p:grpSpPr>
            <a:xfrm>
              <a:off x="13431444" y="5250594"/>
              <a:ext cx="2286810" cy="1540096"/>
              <a:chOff x="13431444" y="5250594"/>
              <a:chExt cx="2286810" cy="1540096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431444" y="5250594"/>
                <a:ext cx="2286810" cy="1540096"/>
              </a:xfrm>
              <a:prstGeom prst="rect">
                <a:avLst/>
              </a:prstGeom>
            </p:spPr>
          </p:pic>
        </p:grpSp>
        <p:grpSp>
          <p:nvGrpSpPr>
            <p:cNvPr id="22" name="그룹 1005"/>
            <p:cNvGrpSpPr/>
            <p:nvPr/>
          </p:nvGrpSpPr>
          <p:grpSpPr>
            <a:xfrm>
              <a:off x="15892402" y="4855482"/>
              <a:ext cx="2189901" cy="1093822"/>
              <a:chOff x="15892402" y="4855482"/>
              <a:chExt cx="2189901" cy="1093822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92402" y="4855482"/>
                <a:ext cx="2189901" cy="1093822"/>
              </a:xfrm>
              <a:prstGeom prst="rect">
                <a:avLst/>
              </a:prstGeom>
            </p:spPr>
          </p:pic>
        </p:grpSp>
        <p:pic>
          <p:nvPicPr>
            <p:cNvPr id="23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9874" y="5357420"/>
              <a:ext cx="1486185" cy="3657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819400" y="3314700"/>
            <a:ext cx="12572999" cy="3750314"/>
            <a:chOff x="2819400" y="3314700"/>
            <a:chExt cx="12572999" cy="3750314"/>
          </a:xfrm>
        </p:grpSpPr>
        <p:sp>
          <p:nvSpPr>
            <p:cNvPr id="5" name="Object 5"/>
            <p:cNvSpPr txBox="1"/>
            <p:nvPr/>
          </p:nvSpPr>
          <p:spPr>
            <a:xfrm>
              <a:off x="9067798" y="4381500"/>
              <a:ext cx="6324601" cy="8774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5300" kern="0" spc="-500" dirty="0" smtClean="0">
                  <a:solidFill>
                    <a:srgbClr val="E3401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프로젝트 기획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819400" y="3314700"/>
              <a:ext cx="6248400" cy="3750314"/>
              <a:chOff x="2819400" y="3590751"/>
              <a:chExt cx="6248400" cy="3750314"/>
            </a:xfrm>
          </p:grpSpPr>
          <p:sp>
            <p:nvSpPr>
              <p:cNvPr id="6" name="Object 6"/>
              <p:cNvSpPr txBox="1"/>
              <p:nvPr/>
            </p:nvSpPr>
            <p:spPr>
              <a:xfrm>
                <a:off x="2819400" y="3590751"/>
                <a:ext cx="6248399" cy="1092123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4800" kern="0" spc="-2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2819400" y="4234009"/>
                <a:ext cx="6248400" cy="310705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3600" kern="0" spc="-5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1002" name="그룹 1002"/>
          <p:cNvGrpSpPr/>
          <p:nvPr/>
        </p:nvGrpSpPr>
        <p:grpSpPr>
          <a:xfrm>
            <a:off x="11778202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8202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rgbClr val="FFB35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pic>
        <p:nvPicPr>
          <p:cNvPr id="3" name="일름발표용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62200" y="1516074"/>
            <a:ext cx="14325600" cy="805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rgbClr val="FFB35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43200" y="4810714"/>
            <a:ext cx="12801600" cy="1633736"/>
            <a:chOff x="2743200" y="7124700"/>
            <a:chExt cx="12801600" cy="1633736"/>
          </a:xfrm>
        </p:grpSpPr>
        <p:grpSp>
          <p:nvGrpSpPr>
            <p:cNvPr id="20" name="그룹 1004"/>
            <p:cNvGrpSpPr/>
            <p:nvPr/>
          </p:nvGrpSpPr>
          <p:grpSpPr>
            <a:xfrm>
              <a:off x="2743200" y="7429500"/>
              <a:ext cx="642398" cy="581466"/>
              <a:chOff x="4843445" y="7061688"/>
              <a:chExt cx="642398" cy="581466"/>
            </a:xfrm>
          </p:grpSpPr>
          <p:pic>
            <p:nvPicPr>
              <p:cNvPr id="21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43445" y="7061688"/>
                <a:ext cx="642398" cy="581466"/>
              </a:xfrm>
              <a:prstGeom prst="rect">
                <a:avLst/>
              </a:prstGeom>
            </p:spPr>
          </p:pic>
        </p:grpSp>
        <p:grpSp>
          <p:nvGrpSpPr>
            <p:cNvPr id="22" name="그룹 1005"/>
            <p:cNvGrpSpPr/>
            <p:nvPr/>
          </p:nvGrpSpPr>
          <p:grpSpPr>
            <a:xfrm>
              <a:off x="14902402" y="7610034"/>
              <a:ext cx="642398" cy="581466"/>
              <a:chOff x="14698772" y="7247704"/>
              <a:chExt cx="642398" cy="581466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98772" y="7247704"/>
                <a:ext cx="642398" cy="581466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640FE7-056C-4D4D-95A1-85258C664ECB}"/>
                </a:ext>
              </a:extLst>
            </p:cNvPr>
            <p:cNvSpPr/>
            <p:nvPr/>
          </p:nvSpPr>
          <p:spPr>
            <a:xfrm>
              <a:off x="3233292" y="7124700"/>
              <a:ext cx="11857020" cy="1633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 smtClean="0">
                  <a:solidFill>
                    <a:srgbClr val="E3401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출결</a:t>
              </a:r>
              <a:r>
                <a:rPr lang="ko-KR" altLang="en-US" sz="48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4800" dirty="0" smtClean="0">
                  <a:solidFill>
                    <a:srgbClr val="30A99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</a:t>
              </a:r>
              <a:r>
                <a:rPr lang="ko-KR" altLang="en-US" sz="48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1C2F6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  <a:r>
                <a:rPr lang="ko-KR" altLang="en-US" sz="4800" dirty="0" smtClean="0">
                  <a:solidFill>
                    <a:srgbClr val="1C2F6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기반 학습태도 </a:t>
              </a:r>
              <a:r>
                <a:rPr lang="ko-KR" altLang="en-US" sz="4800" dirty="0" smtClean="0">
                  <a:solidFill>
                    <a:srgbClr val="30A99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관리를 지원하는</a:t>
              </a:r>
              <a:endParaRPr lang="en-US" altLang="ko-KR" sz="4800" dirty="0" smtClean="0">
                <a:solidFill>
                  <a:srgbClr val="30A9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rgbClr val="FFB3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화상 수업 플랫폼</a:t>
              </a:r>
              <a:endParaRPr lang="ko-KR" altLang="en-US" sz="5400" dirty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43291" y="1943100"/>
            <a:ext cx="10387559" cy="4362207"/>
            <a:chOff x="6343291" y="1943100"/>
            <a:chExt cx="10387559" cy="43622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291" y="2598456"/>
              <a:ext cx="5696309" cy="3706851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12211286" y="1943100"/>
              <a:ext cx="4519564" cy="2257453"/>
              <a:chOff x="12211286" y="1943100"/>
              <a:chExt cx="4519564" cy="2257453"/>
            </a:xfrm>
          </p:grpSpPr>
          <p:pic>
            <p:nvPicPr>
              <p:cNvPr id="33" name="Object 18">
                <a:extLst>
                  <a:ext uri="{FF2B5EF4-FFF2-40B4-BE49-F238E27FC236}">
                    <a16:creationId xmlns:a16="http://schemas.microsoft.com/office/drawing/2014/main" id="{C3BD97D5-9043-4F99-907A-121F4C01F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11286" y="1943100"/>
                <a:ext cx="4519564" cy="2257453"/>
              </a:xfrm>
              <a:prstGeom prst="rect">
                <a:avLst/>
              </a:prstGeom>
              <a:noFill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3425024" y="3009900"/>
                <a:ext cx="26789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너의 </a:t>
                </a:r>
                <a:r>
                  <a:rPr lang="ko-KR" altLang="en-US" sz="2800" dirty="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학습태만을</a:t>
                </a:r>
                <a:r>
                  <a:rPr lang="en-US" altLang="ko-KR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!</a:t>
                </a:r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77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2345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3631149"/>
            <a:ext cx="6477000" cy="3458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208" y="3468097"/>
            <a:ext cx="5563464" cy="36517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672" y="3461749"/>
            <a:ext cx="5782482" cy="3658111"/>
          </a:xfrm>
          <a:prstGeom prst="rect">
            <a:avLst/>
          </a:prstGeom>
        </p:spPr>
      </p:pic>
      <p:pic>
        <p:nvPicPr>
          <p:cNvPr id="4098" name="Picture 2" descr="온라인 학습 개념. 온라인 수업. 칠판, 비디오 수업에서 여자 교사. 프리미엄 벡터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1" b="13615"/>
          <a:stretch/>
        </p:blipFill>
        <p:spPr bwMode="auto">
          <a:xfrm>
            <a:off x="2977765" y="3358637"/>
            <a:ext cx="12123813" cy="460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67000" y="2786573"/>
            <a:ext cx="13702916" cy="2220210"/>
            <a:chOff x="2832484" y="2176688"/>
            <a:chExt cx="13702916" cy="2220210"/>
          </a:xfrm>
        </p:grpSpPr>
        <p:pic>
          <p:nvPicPr>
            <p:cNvPr id="1026" name="Picture 2" descr="e학습터] 온라인 개학, 다소 지연됐지만 큰 문제 없이 개학 마무리해 &lt; 사회일반 &lt; 사회 &lt; 기사본문 - 금강일보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4938" r="5334" b="13429"/>
            <a:stretch/>
          </p:blipFill>
          <p:spPr bwMode="auto">
            <a:xfrm>
              <a:off x="10602592" y="3004134"/>
              <a:ext cx="4124700" cy="1231254"/>
            </a:xfrm>
            <a:prstGeom prst="rect">
              <a:avLst/>
            </a:prstGeom>
            <a:noFill/>
            <a:ln w="12700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bject 15"/>
            <p:cNvSpPr txBox="1"/>
            <p:nvPr/>
          </p:nvSpPr>
          <p:spPr>
            <a:xfrm>
              <a:off x="2864141" y="2176688"/>
              <a:ext cx="4339593" cy="54285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600" kern="0" spc="-100" dirty="0" err="1" smtClean="0">
                  <a:solidFill>
                    <a:srgbClr val="2FA5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단방향</a:t>
              </a:r>
              <a:r>
                <a:rPr lang="ko-KR" altLang="en-US" sz="2600" kern="0" spc="-100" dirty="0" smtClean="0">
                  <a:solidFill>
                    <a:srgbClr val="2FA5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 플랫폼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8919" y="3004134"/>
              <a:ext cx="4706893" cy="1223572"/>
            </a:xfrm>
            <a:prstGeom prst="rect">
              <a:avLst/>
            </a:prstGeom>
            <a:ln w="19050" cap="sq">
              <a:noFill/>
              <a:prstDash val="solid"/>
              <a:miter lim="800000"/>
            </a:ln>
            <a:effectLst/>
          </p:spPr>
        </p:pic>
        <p:sp>
          <p:nvSpPr>
            <p:cNvPr id="36" name="직사각형 35"/>
            <p:cNvSpPr/>
            <p:nvPr/>
          </p:nvSpPr>
          <p:spPr>
            <a:xfrm>
              <a:off x="2832484" y="2794177"/>
              <a:ext cx="13702916" cy="1602721"/>
            </a:xfrm>
            <a:prstGeom prst="rect">
              <a:avLst/>
            </a:prstGeom>
            <a:noFill/>
            <a:ln w="76200">
              <a:solidFill>
                <a:srgbClr val="30A9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67000" y="5909750"/>
            <a:ext cx="13702916" cy="2205550"/>
            <a:chOff x="2832484" y="4842665"/>
            <a:chExt cx="13702916" cy="2205550"/>
          </a:xfrm>
        </p:grpSpPr>
        <p:sp>
          <p:nvSpPr>
            <p:cNvPr id="28" name="Object 23"/>
            <p:cNvSpPr txBox="1"/>
            <p:nvPr/>
          </p:nvSpPr>
          <p:spPr>
            <a:xfrm>
              <a:off x="2864141" y="4842665"/>
              <a:ext cx="4344760" cy="54285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600" kern="0" spc="-100" dirty="0" smtClean="0">
                  <a:solidFill>
                    <a:srgbClr val="FFB3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G마켓 산스 Bold" pitchFamily="34" charset="0"/>
                </a:rPr>
                <a:t>쌍방향 플랫폼</a:t>
              </a:r>
              <a:endParaRPr lang="en-US" dirty="0">
                <a:solidFill>
                  <a:srgbClr val="FFB3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32484" y="5445494"/>
              <a:ext cx="13702916" cy="1602721"/>
            </a:xfrm>
            <a:prstGeom prst="rect">
              <a:avLst/>
            </a:prstGeom>
            <a:noFill/>
            <a:ln w="76200">
              <a:solidFill>
                <a:srgbClr val="FFB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050" name="Picture 2" descr="Zoom Logo Vector – Brand Logo Collecti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4" t="25734" r="22766" b="23971"/>
            <a:stretch/>
          </p:blipFill>
          <p:spPr bwMode="auto">
            <a:xfrm>
              <a:off x="7861684" y="5681888"/>
              <a:ext cx="2842626" cy="1218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ow to blur or use a virtual background on Google Meet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5" t="7029" r="11282" b="9456"/>
            <a:stretch/>
          </p:blipFill>
          <p:spPr bwMode="auto">
            <a:xfrm>
              <a:off x="12164824" y="5805817"/>
              <a:ext cx="2479737" cy="101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isco Webex - Logicom Cloud We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98" y="6824626"/>
            <a:ext cx="2686583" cy="111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52" name="그룹 51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7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6090" y="2307156"/>
            <a:ext cx="7472555" cy="4436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52" name="그룹 51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rgbClr val="FFB35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pic>
        <p:nvPicPr>
          <p:cNvPr id="35" name="Object 11"/>
          <p:cNvPicPr>
            <a:picLocks noChangeAspect="1"/>
          </p:cNvPicPr>
          <p:nvPr/>
        </p:nvPicPr>
        <p:blipFill rotWithShape="1">
          <a:blip r:embed="rId6" cstate="print"/>
          <a:srcRect l="18570" t="19926" r="20414" b="21829"/>
          <a:stretch/>
        </p:blipFill>
        <p:spPr>
          <a:xfrm>
            <a:off x="1676400" y="1860936"/>
            <a:ext cx="7769727" cy="7702164"/>
          </a:xfrm>
          <a:prstGeom prst="rect">
            <a:avLst/>
          </a:prstGeom>
        </p:spPr>
      </p:pic>
      <p:pic>
        <p:nvPicPr>
          <p:cNvPr id="38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0002" y="2304744"/>
            <a:ext cx="6363572" cy="660982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2300001" y="6515100"/>
            <a:ext cx="3373866" cy="443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24400" y="7048500"/>
            <a:ext cx="3648395" cy="1087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743534" y="2391181"/>
            <a:ext cx="7477667" cy="2309763"/>
            <a:chOff x="10768060" y="2768771"/>
            <a:chExt cx="6757941" cy="2309763"/>
          </a:xfrm>
        </p:grpSpPr>
        <p:sp>
          <p:nvSpPr>
            <p:cNvPr id="11" name="TextBox 10"/>
            <p:cNvSpPr txBox="1"/>
            <p:nvPr/>
          </p:nvSpPr>
          <p:spPr>
            <a:xfrm>
              <a:off x="10770370" y="2768771"/>
              <a:ext cx="6755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현황분석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768060" y="4493759"/>
              <a:ext cx="6757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원격교육으로 교육격차 확대</a:t>
              </a:r>
              <a:endPara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9841129" y="7433978"/>
            <a:ext cx="738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확대되는 교육격차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해결방안의 모색 필요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1005"/>
          <p:cNvGrpSpPr/>
          <p:nvPr/>
        </p:nvGrpSpPr>
        <p:grpSpPr>
          <a:xfrm>
            <a:off x="9856022" y="7048500"/>
            <a:ext cx="642398" cy="581466"/>
            <a:chOff x="10577763" y="7035431"/>
            <a:chExt cx="642398" cy="581466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7763" y="7035431"/>
              <a:ext cx="642398" cy="581466"/>
            </a:xfrm>
            <a:prstGeom prst="rect">
              <a:avLst/>
            </a:prstGeom>
          </p:spPr>
        </p:pic>
      </p:grpSp>
      <p:grpSp>
        <p:nvGrpSpPr>
          <p:cNvPr id="60" name="그룹 1006"/>
          <p:cNvGrpSpPr/>
          <p:nvPr/>
        </p:nvGrpSpPr>
        <p:grpSpPr>
          <a:xfrm>
            <a:off x="16383000" y="8497463"/>
            <a:ext cx="642398" cy="581466"/>
            <a:chOff x="16947804" y="8873499"/>
            <a:chExt cx="642398" cy="581466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7804" y="8873499"/>
              <a:ext cx="642398" cy="581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4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3"/>
          <p:cNvGrpSpPr/>
          <p:nvPr/>
        </p:nvGrpSpPr>
        <p:grpSpPr>
          <a:xfrm>
            <a:off x="-367623" y="-876300"/>
            <a:ext cx="11478330" cy="13596844"/>
            <a:chOff x="7902299" y="-1045941"/>
            <a:chExt cx="11971429" cy="14180952"/>
          </a:xfrm>
        </p:grpSpPr>
        <p:pic>
          <p:nvPicPr>
            <p:cNvPr id="41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2299" y="-1045941"/>
              <a:ext cx="11971429" cy="14180952"/>
            </a:xfrm>
            <a:prstGeom prst="rect">
              <a:avLst/>
            </a:prstGeom>
          </p:spPr>
        </p:pic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570" y="2321041"/>
              <a:ext cx="5981900" cy="7089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874" y="723900"/>
            <a:ext cx="3790668" cy="4614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5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프로젝트 기획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511" y="719270"/>
            <a:ext cx="551647" cy="2151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PART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59" y="846012"/>
            <a:ext cx="530900" cy="612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마켓 산스 Bold" pitchFamily="34" charset="0"/>
              </a:rPr>
              <a:t>01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48724" y="342900"/>
            <a:ext cx="877222" cy="1051271"/>
            <a:chOff x="2246978" y="5121482"/>
            <a:chExt cx="877222" cy="1051271"/>
          </a:xfrm>
        </p:grpSpPr>
        <p:grpSp>
          <p:nvGrpSpPr>
            <p:cNvPr id="46" name="그룹 1001"/>
            <p:cNvGrpSpPr/>
            <p:nvPr/>
          </p:nvGrpSpPr>
          <p:grpSpPr>
            <a:xfrm>
              <a:off x="2246978" y="5121482"/>
              <a:ext cx="877222" cy="1051271"/>
              <a:chOff x="2246977" y="3437184"/>
              <a:chExt cx="2282669" cy="2735570"/>
            </a:xfrm>
          </p:grpSpPr>
          <p:pic>
            <p:nvPicPr>
              <p:cNvPr id="50" name="Object 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977" y="3437184"/>
                <a:ext cx="2282669" cy="273557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2246978" y="5471466"/>
              <a:ext cx="877222" cy="701287"/>
              <a:chOff x="2246977" y="4347896"/>
              <a:chExt cx="2282669" cy="1824858"/>
            </a:xfrm>
          </p:grpSpPr>
          <p:sp>
            <p:nvSpPr>
              <p:cNvPr id="48" name="Object 8"/>
              <p:cNvSpPr txBox="1"/>
              <p:nvPr/>
            </p:nvSpPr>
            <p:spPr>
              <a:xfrm>
                <a:off x="2246977" y="4347896"/>
                <a:ext cx="2282669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000" kern="0" spc="-1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PART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Object 9"/>
              <p:cNvSpPr txBox="1"/>
              <p:nvPr/>
            </p:nvSpPr>
            <p:spPr>
              <a:xfrm>
                <a:off x="2246978" y="4684457"/>
                <a:ext cx="2282668" cy="14882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300" dirty="0" smtClean="0">
                    <a:solidFill>
                      <a:srgbClr val="FFFF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G마켓 산스 Bold" pitchFamily="34" charset="0"/>
                  </a:rPr>
                  <a:t>01</a:t>
                </a:r>
                <a:endParaRPr lang="en-US" sz="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4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6090" y="2307156"/>
            <a:ext cx="7472555" cy="44365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46090" y="2391181"/>
            <a:ext cx="747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현황분석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833573" y="7706346"/>
            <a:ext cx="738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양질의 실시간 쌍방향 수업 필요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1005"/>
          <p:cNvGrpSpPr/>
          <p:nvPr/>
        </p:nvGrpSpPr>
        <p:grpSpPr>
          <a:xfrm>
            <a:off x="9833573" y="7048500"/>
            <a:ext cx="642398" cy="581466"/>
            <a:chOff x="10577763" y="7035431"/>
            <a:chExt cx="642398" cy="581466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7763" y="7035431"/>
              <a:ext cx="642398" cy="581466"/>
            </a:xfrm>
            <a:prstGeom prst="rect">
              <a:avLst/>
            </a:prstGeom>
          </p:spPr>
        </p:pic>
      </p:grpSp>
      <p:grpSp>
        <p:nvGrpSpPr>
          <p:cNvPr id="60" name="그룹 1006"/>
          <p:cNvGrpSpPr/>
          <p:nvPr/>
        </p:nvGrpSpPr>
        <p:grpSpPr>
          <a:xfrm>
            <a:off x="16578802" y="8540329"/>
            <a:ext cx="642398" cy="581466"/>
            <a:chOff x="16947804" y="8873499"/>
            <a:chExt cx="642398" cy="581466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7804" y="8873499"/>
              <a:ext cx="642398" cy="58146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0096502" y="4079438"/>
            <a:ext cx="7010400" cy="584775"/>
            <a:chOff x="10439401" y="3775310"/>
            <a:chExt cx="7010400" cy="584775"/>
          </a:xfrm>
        </p:grpSpPr>
        <p:sp>
          <p:nvSpPr>
            <p:cNvPr id="56" name="TextBox 55"/>
            <p:cNvSpPr txBox="1"/>
            <p:nvPr/>
          </p:nvSpPr>
          <p:spPr>
            <a:xfrm>
              <a:off x="10439401" y="3775310"/>
              <a:ext cx="701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교수↔학생</a:t>
              </a:r>
              <a:r>
                <a:rPr lang="ko-KR" altLang="en-US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소통 부족</a:t>
              </a:r>
              <a:endParaRPr lang="en-US" altLang="ko-KR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1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68455" y="3923481"/>
              <a:ext cx="418745" cy="41874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9220200" y="4725769"/>
            <a:ext cx="6745229" cy="584775"/>
            <a:chOff x="9563099" y="4421641"/>
            <a:chExt cx="6745229" cy="584775"/>
          </a:xfrm>
        </p:grpSpPr>
        <p:pic>
          <p:nvPicPr>
            <p:cNvPr id="32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68455" y="4525428"/>
              <a:ext cx="418745" cy="41874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3099" y="4421641"/>
              <a:ext cx="6745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집중저하</a:t>
              </a:r>
              <a:endPara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096501" y="3336871"/>
            <a:ext cx="674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원격수업시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064682" y="6823729"/>
            <a:ext cx="5521726" cy="1139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0" y="1744155"/>
            <a:ext cx="1905000" cy="1881182"/>
            <a:chOff x="0" y="1017047"/>
            <a:chExt cx="1905000" cy="1881182"/>
          </a:xfrm>
        </p:grpSpPr>
        <p:grpSp>
          <p:nvGrpSpPr>
            <p:cNvPr id="63" name="그룹 62"/>
            <p:cNvGrpSpPr/>
            <p:nvPr/>
          </p:nvGrpSpPr>
          <p:grpSpPr>
            <a:xfrm>
              <a:off x="0" y="1690938"/>
              <a:ext cx="1905000" cy="1207291"/>
              <a:chOff x="0" y="1690938"/>
              <a:chExt cx="1905000" cy="1207291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0" y="1690938"/>
                <a:ext cx="19050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0" y="2364829"/>
                <a:ext cx="1905000" cy="533400"/>
              </a:xfrm>
              <a:prstGeom prst="rect">
                <a:avLst/>
              </a:prstGeom>
              <a:solidFill>
                <a:srgbClr val="FFB35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필요성</a:t>
                </a:r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0" y="1017047"/>
              <a:ext cx="19050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55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736</Words>
  <Application>Microsoft Office PowerPoint</Application>
  <PresentationFormat>사용자 지정</PresentationFormat>
  <Paragraphs>239</Paragraphs>
  <Slides>20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?? ??</vt:lpstr>
      <vt:lpstr>G마켓 산스 Bold</vt:lpstr>
      <vt:lpstr>G마켓 산스 Medium</vt:lpstr>
      <vt:lpstr>나눔스퀘어 ExtraBold</vt:lpstr>
      <vt:lpstr>나눔스퀘어_ac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65</cp:revision>
  <dcterms:created xsi:type="dcterms:W3CDTF">2021-05-17T16:38:38Z</dcterms:created>
  <dcterms:modified xsi:type="dcterms:W3CDTF">2021-05-21T01:07:47Z</dcterms:modified>
</cp:coreProperties>
</file>